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91" r:id="rId2"/>
    <p:sldId id="293" r:id="rId3"/>
    <p:sldId id="266" r:id="rId4"/>
    <p:sldId id="304" r:id="rId5"/>
    <p:sldId id="267" r:id="rId6"/>
    <p:sldId id="305" r:id="rId7"/>
    <p:sldId id="306" r:id="rId8"/>
    <p:sldId id="298" r:id="rId9"/>
    <p:sldId id="307" r:id="rId10"/>
    <p:sldId id="29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颜 丹阳" initials="颜" lastIdx="1" clrIdx="0">
    <p:extLst>
      <p:ext uri="{19B8F6BF-5375-455C-9EA6-DF929625EA0E}">
        <p15:presenceInfo xmlns:p15="http://schemas.microsoft.com/office/powerpoint/2012/main" userId="2d61c1b952fbf27a" providerId="Windows Live"/>
      </p:ext>
    </p:extLst>
  </p:cmAuthor>
  <p:cmAuthor id="2" name="孙逍遥" initials="孙逍遥" lastIdx="12" clrIdx="1">
    <p:extLst>
      <p:ext uri="{19B8F6BF-5375-455C-9EA6-DF929625EA0E}">
        <p15:presenceInfo xmlns:p15="http://schemas.microsoft.com/office/powerpoint/2012/main" userId="7c268b08a5e447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7F7F"/>
    <a:srgbClr val="DDEDDC"/>
    <a:srgbClr val="FFF3CB"/>
    <a:srgbClr val="E3D4E7"/>
    <a:srgbClr val="D9E8FC"/>
    <a:srgbClr val="D6E9D5"/>
    <a:srgbClr val="E28560"/>
    <a:srgbClr val="CC3300"/>
    <a:srgbClr val="FF99FF"/>
    <a:srgbClr val="F7DE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032" autoAdjust="0"/>
  </p:normalViewPr>
  <p:slideViewPr>
    <p:cSldViewPr snapToGrid="0">
      <p:cViewPr>
        <p:scale>
          <a:sx n="100" d="100"/>
          <a:sy n="100" d="100"/>
        </p:scale>
        <p:origin x="994" y="4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FE70A-9220-4466-A115-A40146D18ADC}" type="datetimeFigureOut">
              <a:rPr lang="zh-CN" altLang="en-US" smtClean="0"/>
              <a:t>2024/7/10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96336-D714-49A9-9FC6-335151D0132D}" type="slidenum">
              <a:rPr lang="zh-CN" altLang="en-US" smtClean="0"/>
              <a:t>‹#›</a:t>
            </a:fld>
            <a:endParaRPr lang="zh-CN" altLang="en-US"/>
          </a:p>
        </p:txBody>
      </p:sp>
    </p:spTree>
    <p:extLst>
      <p:ext uri="{BB962C8B-B14F-4D97-AF65-F5344CB8AC3E}">
        <p14:creationId xmlns:p14="http://schemas.microsoft.com/office/powerpoint/2010/main" val="108035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添加报告人姓名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838625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69354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539414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3</a:t>
            </a:fld>
            <a:endParaRPr lang="zh-CN" altLang="en-US"/>
          </a:p>
        </p:txBody>
      </p:sp>
    </p:spTree>
    <p:extLst>
      <p:ext uri="{BB962C8B-B14F-4D97-AF65-F5344CB8AC3E}">
        <p14:creationId xmlns:p14="http://schemas.microsoft.com/office/powerpoint/2010/main" val="202126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4</a:t>
            </a:fld>
            <a:endParaRPr lang="zh-CN" altLang="en-US"/>
          </a:p>
        </p:txBody>
      </p:sp>
    </p:spTree>
    <p:extLst>
      <p:ext uri="{BB962C8B-B14F-4D97-AF65-F5344CB8AC3E}">
        <p14:creationId xmlns:p14="http://schemas.microsoft.com/office/powerpoint/2010/main" val="2627197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5</a:t>
            </a:fld>
            <a:endParaRPr lang="zh-CN" altLang="en-US"/>
          </a:p>
        </p:txBody>
      </p:sp>
    </p:spTree>
    <p:extLst>
      <p:ext uri="{BB962C8B-B14F-4D97-AF65-F5344CB8AC3E}">
        <p14:creationId xmlns:p14="http://schemas.microsoft.com/office/powerpoint/2010/main" val="160165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6</a:t>
            </a:fld>
            <a:endParaRPr lang="zh-CN" altLang="en-US"/>
          </a:p>
        </p:txBody>
      </p:sp>
    </p:spTree>
    <p:extLst>
      <p:ext uri="{BB962C8B-B14F-4D97-AF65-F5344CB8AC3E}">
        <p14:creationId xmlns:p14="http://schemas.microsoft.com/office/powerpoint/2010/main" val="2393320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7</a:t>
            </a:fld>
            <a:endParaRPr lang="zh-CN" altLang="en-US"/>
          </a:p>
        </p:txBody>
      </p:sp>
    </p:spTree>
    <p:extLst>
      <p:ext uri="{BB962C8B-B14F-4D97-AF65-F5344CB8AC3E}">
        <p14:creationId xmlns:p14="http://schemas.microsoft.com/office/powerpoint/2010/main" val="113614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4939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9</a:t>
            </a:fld>
            <a:endParaRPr lang="zh-CN" altLang="en-US"/>
          </a:p>
        </p:txBody>
      </p:sp>
    </p:spTree>
    <p:extLst>
      <p:ext uri="{BB962C8B-B14F-4D97-AF65-F5344CB8AC3E}">
        <p14:creationId xmlns:p14="http://schemas.microsoft.com/office/powerpoint/2010/main" val="33010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5.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png"/><Relationship Id="rId7"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2">
            <a:extLst>
              <a:ext uri="{FF2B5EF4-FFF2-40B4-BE49-F238E27FC236}">
                <a16:creationId xmlns:a16="http://schemas.microsoft.com/office/drawing/2014/main" id="{97E5E18B-82AF-A53B-A571-7A578EAE7516}"/>
              </a:ext>
            </a:extLst>
          </p:cNvPr>
          <p:cNvSpPr>
            <a:spLocks noGrp="1"/>
          </p:cNvSpPr>
          <p:nvPr>
            <p:ph type="subTitle" idx="1"/>
          </p:nvPr>
        </p:nvSpPr>
        <p:spPr>
          <a:xfrm>
            <a:off x="2111020" y="2562755"/>
            <a:ext cx="7969961" cy="1655762"/>
          </a:xfrm>
        </p:spPr>
        <p:txBody>
          <a:bodyPr anchor="ctr">
            <a:noAutofit/>
          </a:bodyPr>
          <a:lstStyle/>
          <a:p>
            <a:r>
              <a:rPr lang="zh-CN" altLang="en-US" sz="5400" b="1" dirty="0"/>
              <a:t>基于扩散模型的灾后遥感图像生成</a:t>
            </a:r>
          </a:p>
        </p:txBody>
      </p:sp>
      <p:sp>
        <p:nvSpPr>
          <p:cNvPr id="56" name="文本框 55">
            <a:extLst>
              <a:ext uri="{FF2B5EF4-FFF2-40B4-BE49-F238E27FC236}">
                <a16:creationId xmlns:a16="http://schemas.microsoft.com/office/drawing/2014/main" id="{7F10B5FB-024A-34B0-A6A1-841E7625FF9C}"/>
              </a:ext>
            </a:extLst>
          </p:cNvPr>
          <p:cNvSpPr txBox="1"/>
          <p:nvPr/>
        </p:nvSpPr>
        <p:spPr>
          <a:xfrm>
            <a:off x="4475151" y="4737225"/>
            <a:ext cx="3241697" cy="966547"/>
          </a:xfrm>
          <a:prstGeom prst="rect">
            <a:avLst/>
          </a:prstGeom>
          <a:noFill/>
        </p:spPr>
        <p:txBody>
          <a:bodyPr wrap="square" rtlCol="0">
            <a:spAutoFit/>
          </a:bodyPr>
          <a:lstStyle/>
          <a:p>
            <a:pPr>
              <a:lnSpc>
                <a:spcPct val="150000"/>
              </a:lnSpc>
            </a:pPr>
            <a:r>
              <a:rPr lang="zh-CN" altLang="en-US" sz="2000" dirty="0"/>
              <a:t>汇报人：沈艺童</a:t>
            </a:r>
            <a:endParaRPr lang="en-US" altLang="zh-CN" sz="2000" dirty="0"/>
          </a:p>
          <a:p>
            <a:pPr>
              <a:lnSpc>
                <a:spcPct val="150000"/>
              </a:lnSpc>
            </a:pPr>
            <a:r>
              <a:rPr lang="zh-CN" altLang="en-US" sz="2000" dirty="0"/>
              <a:t>汇报日期：</a:t>
            </a:r>
            <a:r>
              <a:rPr lang="en-US" altLang="zh-CN" sz="2000" dirty="0"/>
              <a:t>2024</a:t>
            </a:r>
            <a:r>
              <a:rPr lang="zh-CN" altLang="en-US" sz="2000" dirty="0"/>
              <a:t>年</a:t>
            </a:r>
            <a:r>
              <a:rPr lang="en-US" altLang="zh-CN" sz="2000" dirty="0"/>
              <a:t>7</a:t>
            </a:r>
            <a:r>
              <a:rPr lang="zh-CN" altLang="en-US" sz="2000" dirty="0"/>
              <a:t>月</a:t>
            </a:r>
            <a:r>
              <a:rPr lang="en-US" altLang="zh-CN" sz="2000" dirty="0"/>
              <a:t>11</a:t>
            </a:r>
            <a:r>
              <a:rPr lang="zh-CN" altLang="en-US" sz="2000" dirty="0"/>
              <a:t>日</a:t>
            </a:r>
            <a:endParaRPr lang="en-US" altLang="zh-CN" sz="2000" dirty="0"/>
          </a:p>
        </p:txBody>
      </p:sp>
      <p:sp>
        <p:nvSpPr>
          <p:cNvPr id="57" name="标题 1">
            <a:extLst>
              <a:ext uri="{FF2B5EF4-FFF2-40B4-BE49-F238E27FC236}">
                <a16:creationId xmlns:a16="http://schemas.microsoft.com/office/drawing/2014/main" id="{1333E596-D35D-E0F9-6CE3-484E42BB565A}"/>
              </a:ext>
            </a:extLst>
          </p:cNvPr>
          <p:cNvSpPr>
            <a:spLocks noGrp="1"/>
          </p:cNvSpPr>
          <p:nvPr>
            <p:ph type="ctrTitle"/>
          </p:nvPr>
        </p:nvSpPr>
        <p:spPr>
          <a:xfrm>
            <a:off x="3832726" y="1037421"/>
            <a:ext cx="5661235" cy="756517"/>
          </a:xfrm>
        </p:spPr>
        <p:txBody>
          <a:bodyPr>
            <a:normAutofit/>
          </a:bodyPr>
          <a:lstStyle/>
          <a:p>
            <a:r>
              <a:rPr lang="zh-CN" altLang="en-US" sz="4000" dirty="0">
                <a:solidFill>
                  <a:srgbClr val="203864"/>
                </a:solidFill>
                <a:latin typeface="华文行楷" panose="02010800040101010101" pitchFamily="2" charset="-122"/>
                <a:ea typeface="华文行楷" panose="02010800040101010101" pitchFamily="2" charset="-122"/>
              </a:rPr>
              <a:t>浙江大学地球科学学院</a:t>
            </a:r>
          </a:p>
        </p:txBody>
      </p:sp>
      <p:pic>
        <p:nvPicPr>
          <p:cNvPr id="58" name="图片 57">
            <a:extLst>
              <a:ext uri="{FF2B5EF4-FFF2-40B4-BE49-F238E27FC236}">
                <a16:creationId xmlns:a16="http://schemas.microsoft.com/office/drawing/2014/main" id="{4E0AAE43-9F9F-EC41-69A9-FF495FD673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9556" y="964095"/>
            <a:ext cx="903170" cy="903170"/>
          </a:xfrm>
          <a:prstGeom prst="rect">
            <a:avLst/>
          </a:prstGeom>
        </p:spPr>
      </p:pic>
    </p:spTree>
    <p:extLst>
      <p:ext uri="{BB962C8B-B14F-4D97-AF65-F5344CB8AC3E}">
        <p14:creationId xmlns:p14="http://schemas.microsoft.com/office/powerpoint/2010/main" val="2519570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0581005" y="789940"/>
            <a:ext cx="766445" cy="770255"/>
            <a:chOff x="8754" y="785"/>
            <a:chExt cx="1958" cy="1968"/>
          </a:xfrm>
        </p:grpSpPr>
        <p:sp>
          <p:nvSpPr>
            <p:cNvPr id="2" name="íṡḷîḍê"/>
            <p:cNvSpPr/>
            <p:nvPr/>
          </p:nvSpPr>
          <p:spPr bwMode="auto">
            <a:xfrm>
              <a:off x="9285" y="1408"/>
              <a:ext cx="897" cy="82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 name="íŝḻiḍè"/>
            <p:cNvSpPr/>
            <p:nvPr/>
          </p:nvSpPr>
          <p:spPr bwMode="auto">
            <a:xfrm>
              <a:off x="8856" y="1941"/>
              <a:ext cx="231" cy="183"/>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1" name="îS1iďê"/>
            <p:cNvSpPr/>
            <p:nvPr/>
          </p:nvSpPr>
          <p:spPr bwMode="auto">
            <a:xfrm>
              <a:off x="8918" y="2054"/>
              <a:ext cx="226" cy="176"/>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3" name="i$ḷíḓe"/>
            <p:cNvSpPr/>
            <p:nvPr/>
          </p:nvSpPr>
          <p:spPr bwMode="auto">
            <a:xfrm>
              <a:off x="8980" y="2173"/>
              <a:ext cx="226" cy="176"/>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1" name="îş1íḍé"/>
            <p:cNvSpPr/>
            <p:nvPr/>
          </p:nvSpPr>
          <p:spPr bwMode="auto">
            <a:xfrm>
              <a:off x="9070" y="2292"/>
              <a:ext cx="181" cy="131"/>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2" name="išḻïde"/>
            <p:cNvSpPr/>
            <p:nvPr/>
          </p:nvSpPr>
          <p:spPr bwMode="auto">
            <a:xfrm>
              <a:off x="9154" y="2322"/>
              <a:ext cx="148" cy="147"/>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3" name="ís1ïḓè"/>
            <p:cNvSpPr/>
            <p:nvPr/>
          </p:nvSpPr>
          <p:spPr bwMode="auto">
            <a:xfrm>
              <a:off x="9184" y="2361"/>
              <a:ext cx="181" cy="1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4" name="ïṩlïďê"/>
            <p:cNvSpPr/>
            <p:nvPr/>
          </p:nvSpPr>
          <p:spPr bwMode="auto">
            <a:xfrm>
              <a:off x="9313" y="2394"/>
              <a:ext cx="198" cy="21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5" name="íSliḋê"/>
            <p:cNvSpPr/>
            <p:nvPr/>
          </p:nvSpPr>
          <p:spPr bwMode="auto">
            <a:xfrm>
              <a:off x="9472" y="2458"/>
              <a:ext cx="140" cy="191"/>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6" name="ísļîdè"/>
            <p:cNvSpPr/>
            <p:nvPr/>
          </p:nvSpPr>
          <p:spPr bwMode="auto">
            <a:xfrm>
              <a:off x="9686" y="2463"/>
              <a:ext cx="112" cy="193"/>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7" name="îSlíḋé"/>
            <p:cNvSpPr/>
            <p:nvPr/>
          </p:nvSpPr>
          <p:spPr bwMode="auto">
            <a:xfrm>
              <a:off x="9815" y="2446"/>
              <a:ext cx="136" cy="1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8" name="íŝ1ïḓê"/>
            <p:cNvSpPr/>
            <p:nvPr/>
          </p:nvSpPr>
          <p:spPr bwMode="auto">
            <a:xfrm>
              <a:off x="9934" y="2411"/>
              <a:ext cx="79" cy="188"/>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9" name="ï$ľíḑè"/>
            <p:cNvSpPr/>
            <p:nvPr/>
          </p:nvSpPr>
          <p:spPr bwMode="auto">
            <a:xfrm>
              <a:off x="9962" y="2372"/>
              <a:ext cx="136" cy="205"/>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0" name="ïṧ1íḓè"/>
            <p:cNvSpPr/>
            <p:nvPr/>
          </p:nvSpPr>
          <p:spPr bwMode="auto">
            <a:xfrm>
              <a:off x="10086" y="2327"/>
              <a:ext cx="169" cy="193"/>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1" name="işļïḑê"/>
            <p:cNvSpPr/>
            <p:nvPr/>
          </p:nvSpPr>
          <p:spPr bwMode="auto">
            <a:xfrm>
              <a:off x="10165" y="2265"/>
              <a:ext cx="204" cy="193"/>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2" name="îŝ1îdé"/>
            <p:cNvSpPr/>
            <p:nvPr/>
          </p:nvSpPr>
          <p:spPr bwMode="auto">
            <a:xfrm>
              <a:off x="10262" y="2203"/>
              <a:ext cx="191" cy="152"/>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3" name="iṩlîḍe"/>
            <p:cNvSpPr/>
            <p:nvPr/>
          </p:nvSpPr>
          <p:spPr bwMode="auto">
            <a:xfrm>
              <a:off x="10324" y="2141"/>
              <a:ext cx="186" cy="107"/>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4" name="ïṣlíḋe"/>
            <p:cNvSpPr/>
            <p:nvPr/>
          </p:nvSpPr>
          <p:spPr bwMode="auto">
            <a:xfrm>
              <a:off x="10351" y="2027"/>
              <a:ext cx="204" cy="136"/>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5" name="ísļiďè"/>
            <p:cNvSpPr/>
            <p:nvPr/>
          </p:nvSpPr>
          <p:spPr bwMode="auto">
            <a:xfrm>
              <a:off x="9420" y="2186"/>
              <a:ext cx="97" cy="129"/>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6" name="íṡlïde"/>
            <p:cNvSpPr/>
            <p:nvPr/>
          </p:nvSpPr>
          <p:spPr bwMode="auto">
            <a:xfrm>
              <a:off x="9601" y="2230"/>
              <a:ext cx="85" cy="141"/>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7" name="iṩlide"/>
            <p:cNvSpPr/>
            <p:nvPr/>
          </p:nvSpPr>
          <p:spPr bwMode="auto">
            <a:xfrm>
              <a:off x="9775" y="2230"/>
              <a:ext cx="91" cy="148"/>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8" name="îs1ïde"/>
            <p:cNvSpPr/>
            <p:nvPr/>
          </p:nvSpPr>
          <p:spPr bwMode="auto">
            <a:xfrm>
              <a:off x="9934" y="2208"/>
              <a:ext cx="79" cy="141"/>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9" name="i$ľïḑe"/>
            <p:cNvSpPr/>
            <p:nvPr/>
          </p:nvSpPr>
          <p:spPr bwMode="auto">
            <a:xfrm>
              <a:off x="8868" y="1425"/>
              <a:ext cx="85" cy="57"/>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0" name="iŝļíḍè"/>
            <p:cNvSpPr/>
            <p:nvPr/>
          </p:nvSpPr>
          <p:spPr bwMode="auto">
            <a:xfrm>
              <a:off x="8940" y="1504"/>
              <a:ext cx="67" cy="47"/>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1" name="íṩḻîḋê"/>
            <p:cNvSpPr/>
            <p:nvPr/>
          </p:nvSpPr>
          <p:spPr bwMode="auto">
            <a:xfrm>
              <a:off x="8980" y="1301"/>
              <a:ext cx="248" cy="409"/>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2" name="íṡľiḑê"/>
            <p:cNvSpPr/>
            <p:nvPr/>
          </p:nvSpPr>
          <p:spPr bwMode="auto">
            <a:xfrm>
              <a:off x="9460" y="926"/>
              <a:ext cx="74" cy="74"/>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3" name="iṥļiḓe"/>
            <p:cNvSpPr/>
            <p:nvPr/>
          </p:nvSpPr>
          <p:spPr bwMode="auto">
            <a:xfrm>
              <a:off x="9432" y="1040"/>
              <a:ext cx="45" cy="62"/>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4" name="iŝ1îḋé"/>
            <p:cNvSpPr/>
            <p:nvPr/>
          </p:nvSpPr>
          <p:spPr bwMode="auto">
            <a:xfrm>
              <a:off x="9556" y="989"/>
              <a:ext cx="102" cy="97"/>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5" name="iṩḷiḓè"/>
            <p:cNvSpPr/>
            <p:nvPr/>
          </p:nvSpPr>
          <p:spPr bwMode="auto">
            <a:xfrm>
              <a:off x="9556" y="1080"/>
              <a:ext cx="95" cy="72"/>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6" name="îṥ1ïďé"/>
            <p:cNvSpPr/>
            <p:nvPr/>
          </p:nvSpPr>
          <p:spPr bwMode="auto">
            <a:xfrm>
              <a:off x="9358" y="1108"/>
              <a:ext cx="131" cy="181"/>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7" name="iSḷiḍé"/>
            <p:cNvSpPr/>
            <p:nvPr/>
          </p:nvSpPr>
          <p:spPr bwMode="auto">
            <a:xfrm>
              <a:off x="9912" y="989"/>
              <a:ext cx="231" cy="250"/>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8" name="îşļíďê"/>
            <p:cNvSpPr/>
            <p:nvPr/>
          </p:nvSpPr>
          <p:spPr bwMode="auto">
            <a:xfrm>
              <a:off x="10093" y="1216"/>
              <a:ext cx="55" cy="7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9" name="îš1íḍê"/>
            <p:cNvSpPr/>
            <p:nvPr/>
          </p:nvSpPr>
          <p:spPr bwMode="auto">
            <a:xfrm>
              <a:off x="10334" y="1385"/>
              <a:ext cx="52" cy="52"/>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0" name="íŝliḓê"/>
            <p:cNvSpPr/>
            <p:nvPr/>
          </p:nvSpPr>
          <p:spPr bwMode="auto">
            <a:xfrm>
              <a:off x="10250" y="1459"/>
              <a:ext cx="152" cy="154"/>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1" name="iṡļiḍe"/>
            <p:cNvSpPr/>
            <p:nvPr/>
          </p:nvSpPr>
          <p:spPr bwMode="auto">
            <a:xfrm>
              <a:off x="10312" y="1368"/>
              <a:ext cx="305" cy="188"/>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2" name="ï$ļïdé"/>
            <p:cNvSpPr/>
            <p:nvPr/>
          </p:nvSpPr>
          <p:spPr bwMode="auto">
            <a:xfrm>
              <a:off x="8754" y="785"/>
              <a:ext cx="1958" cy="1968"/>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3" name="íšlíḓe"/>
            <p:cNvSpPr/>
            <p:nvPr/>
          </p:nvSpPr>
          <p:spPr bwMode="auto">
            <a:xfrm>
              <a:off x="9194" y="1221"/>
              <a:ext cx="1085" cy="930"/>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4" name="ïṣļïḍê"/>
            <p:cNvSpPr/>
            <p:nvPr/>
          </p:nvSpPr>
          <p:spPr bwMode="auto">
            <a:xfrm>
              <a:off x="10401" y="1914"/>
              <a:ext cx="210" cy="114"/>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grpSp>
      <p:sp>
        <p:nvSpPr>
          <p:cNvPr id="57" name="副标题 2">
            <a:extLst>
              <a:ext uri="{FF2B5EF4-FFF2-40B4-BE49-F238E27FC236}">
                <a16:creationId xmlns:a16="http://schemas.microsoft.com/office/drawing/2014/main" id="{97E5E18B-82AF-A53B-A571-7A578EAE7516}"/>
              </a:ext>
            </a:extLst>
          </p:cNvPr>
          <p:cNvSpPr txBox="1">
            <a:spLocks/>
          </p:cNvSpPr>
          <p:nvPr/>
        </p:nvSpPr>
        <p:spPr>
          <a:xfrm>
            <a:off x="3071059" y="2601118"/>
            <a:ext cx="6049879" cy="16557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9600" b="1" dirty="0">
                <a:solidFill>
                  <a:srgbClr val="1C4372"/>
                </a:solidFill>
                <a:latin typeface="+mj-ea"/>
                <a:ea typeface="+mj-ea"/>
              </a:rPr>
              <a:t>THANKS!</a:t>
            </a:r>
            <a:endParaRPr lang="zh-CN" altLang="en-US" sz="9600" b="1" dirty="0">
              <a:solidFill>
                <a:srgbClr val="1C4372"/>
              </a:solidFill>
              <a:latin typeface="+mj-ea"/>
              <a:ea typeface="+mj-ea"/>
            </a:endParaRPr>
          </a:p>
        </p:txBody>
      </p:sp>
    </p:spTree>
    <p:extLst>
      <p:ext uri="{BB962C8B-B14F-4D97-AF65-F5344CB8AC3E}">
        <p14:creationId xmlns:p14="http://schemas.microsoft.com/office/powerpoint/2010/main" val="116823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476985" y="2714351"/>
            <a:ext cx="4556948" cy="1008189"/>
            <a:chOff x="4476985" y="2703555"/>
            <a:chExt cx="4556948" cy="1008189"/>
          </a:xfrm>
        </p:grpSpPr>
        <p:sp>
          <p:nvSpPr>
            <p:cNvPr id="8" name="文本框 7"/>
            <p:cNvSpPr txBox="1"/>
            <p:nvPr/>
          </p:nvSpPr>
          <p:spPr>
            <a:xfrm>
              <a:off x="4476985" y="2703555"/>
              <a:ext cx="4556948" cy="923330"/>
            </a:xfrm>
            <a:prstGeom prst="rect">
              <a:avLst/>
            </a:prstGeom>
            <a:noFill/>
          </p:spPr>
          <p:txBody>
            <a:bodyPr wrap="square" rtlCol="0" anchor="ctr">
              <a:spAutoFit/>
            </a:bodyPr>
            <a:lstStyle/>
            <a:p>
              <a:pPr algn="dist"/>
              <a:r>
                <a:rPr lang="zh-CN" altLang="en-US" sz="5400" b="1" dirty="0">
                  <a:solidFill>
                    <a:srgbClr val="1C4885"/>
                  </a:solidFill>
                  <a:latin typeface="微软雅黑" panose="020B0503020204020204" pitchFamily="34" charset="-122"/>
                  <a:ea typeface="微软雅黑" panose="020B0503020204020204" pitchFamily="34" charset="-122"/>
                </a:rPr>
                <a:t>进度汇报</a:t>
              </a:r>
            </a:p>
          </p:txBody>
        </p:sp>
        <p:cxnSp>
          <p:nvCxnSpPr>
            <p:cNvPr id="9" name="直接连接符 8"/>
            <p:cNvCxnSpPr/>
            <p:nvPr/>
          </p:nvCxnSpPr>
          <p:spPr>
            <a:xfrm>
              <a:off x="4604288" y="3711744"/>
              <a:ext cx="429417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0581005" y="789940"/>
            <a:ext cx="766445" cy="770255"/>
            <a:chOff x="8754" y="785"/>
            <a:chExt cx="1958" cy="1968"/>
          </a:xfrm>
        </p:grpSpPr>
        <p:sp>
          <p:nvSpPr>
            <p:cNvPr id="2" name="íṡḷîḍê"/>
            <p:cNvSpPr/>
            <p:nvPr/>
          </p:nvSpPr>
          <p:spPr bwMode="auto">
            <a:xfrm>
              <a:off x="9285" y="1408"/>
              <a:ext cx="897" cy="82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 name="íŝḻiḍè"/>
            <p:cNvSpPr/>
            <p:nvPr/>
          </p:nvSpPr>
          <p:spPr bwMode="auto">
            <a:xfrm>
              <a:off x="8856" y="1941"/>
              <a:ext cx="231" cy="183"/>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1" name="îS1iďê"/>
            <p:cNvSpPr/>
            <p:nvPr/>
          </p:nvSpPr>
          <p:spPr bwMode="auto">
            <a:xfrm>
              <a:off x="8918" y="2054"/>
              <a:ext cx="226" cy="176"/>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3" name="i$ḷíḓe"/>
            <p:cNvSpPr/>
            <p:nvPr/>
          </p:nvSpPr>
          <p:spPr bwMode="auto">
            <a:xfrm>
              <a:off x="8980" y="2173"/>
              <a:ext cx="226" cy="176"/>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1" name="îş1íḍé"/>
            <p:cNvSpPr/>
            <p:nvPr/>
          </p:nvSpPr>
          <p:spPr bwMode="auto">
            <a:xfrm>
              <a:off x="9070" y="2292"/>
              <a:ext cx="181" cy="131"/>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2" name="išḻïde"/>
            <p:cNvSpPr/>
            <p:nvPr/>
          </p:nvSpPr>
          <p:spPr bwMode="auto">
            <a:xfrm>
              <a:off x="9154" y="2322"/>
              <a:ext cx="148" cy="147"/>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3" name="ís1ïḓè"/>
            <p:cNvSpPr/>
            <p:nvPr/>
          </p:nvSpPr>
          <p:spPr bwMode="auto">
            <a:xfrm>
              <a:off x="9184" y="2361"/>
              <a:ext cx="181" cy="1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4" name="ïṩlïďê"/>
            <p:cNvSpPr/>
            <p:nvPr/>
          </p:nvSpPr>
          <p:spPr bwMode="auto">
            <a:xfrm>
              <a:off x="9313" y="2394"/>
              <a:ext cx="198" cy="21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5" name="íSliḋê"/>
            <p:cNvSpPr/>
            <p:nvPr/>
          </p:nvSpPr>
          <p:spPr bwMode="auto">
            <a:xfrm>
              <a:off x="9472" y="2458"/>
              <a:ext cx="140" cy="191"/>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6" name="ísļîdè"/>
            <p:cNvSpPr/>
            <p:nvPr/>
          </p:nvSpPr>
          <p:spPr bwMode="auto">
            <a:xfrm>
              <a:off x="9686" y="2463"/>
              <a:ext cx="112" cy="193"/>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7" name="îSlíḋé"/>
            <p:cNvSpPr/>
            <p:nvPr/>
          </p:nvSpPr>
          <p:spPr bwMode="auto">
            <a:xfrm>
              <a:off x="9815" y="2446"/>
              <a:ext cx="136" cy="1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8" name="íŝ1ïḓê"/>
            <p:cNvSpPr/>
            <p:nvPr/>
          </p:nvSpPr>
          <p:spPr bwMode="auto">
            <a:xfrm>
              <a:off x="9934" y="2411"/>
              <a:ext cx="79" cy="188"/>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9" name="ï$ľíḑè"/>
            <p:cNvSpPr/>
            <p:nvPr/>
          </p:nvSpPr>
          <p:spPr bwMode="auto">
            <a:xfrm>
              <a:off x="9962" y="2372"/>
              <a:ext cx="136" cy="205"/>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0" name="ïṧ1íḓè"/>
            <p:cNvSpPr/>
            <p:nvPr/>
          </p:nvSpPr>
          <p:spPr bwMode="auto">
            <a:xfrm>
              <a:off x="10086" y="2327"/>
              <a:ext cx="169" cy="193"/>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1" name="işļïḑê"/>
            <p:cNvSpPr/>
            <p:nvPr/>
          </p:nvSpPr>
          <p:spPr bwMode="auto">
            <a:xfrm>
              <a:off x="10165" y="2265"/>
              <a:ext cx="204" cy="193"/>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2" name="îŝ1îdé"/>
            <p:cNvSpPr/>
            <p:nvPr/>
          </p:nvSpPr>
          <p:spPr bwMode="auto">
            <a:xfrm>
              <a:off x="10262" y="2203"/>
              <a:ext cx="191" cy="152"/>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3" name="iṩlîḍe"/>
            <p:cNvSpPr/>
            <p:nvPr/>
          </p:nvSpPr>
          <p:spPr bwMode="auto">
            <a:xfrm>
              <a:off x="10324" y="2141"/>
              <a:ext cx="186" cy="107"/>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4" name="ïṣlíḋe"/>
            <p:cNvSpPr/>
            <p:nvPr/>
          </p:nvSpPr>
          <p:spPr bwMode="auto">
            <a:xfrm>
              <a:off x="10351" y="2027"/>
              <a:ext cx="204" cy="136"/>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5" name="ísļiďè"/>
            <p:cNvSpPr/>
            <p:nvPr/>
          </p:nvSpPr>
          <p:spPr bwMode="auto">
            <a:xfrm>
              <a:off x="9420" y="2186"/>
              <a:ext cx="97" cy="129"/>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6" name="íṡlïde"/>
            <p:cNvSpPr/>
            <p:nvPr/>
          </p:nvSpPr>
          <p:spPr bwMode="auto">
            <a:xfrm>
              <a:off x="9601" y="2230"/>
              <a:ext cx="85" cy="141"/>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7" name="iṩlide"/>
            <p:cNvSpPr/>
            <p:nvPr/>
          </p:nvSpPr>
          <p:spPr bwMode="auto">
            <a:xfrm>
              <a:off x="9775" y="2230"/>
              <a:ext cx="91" cy="148"/>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8" name="îs1ïde"/>
            <p:cNvSpPr/>
            <p:nvPr/>
          </p:nvSpPr>
          <p:spPr bwMode="auto">
            <a:xfrm>
              <a:off x="9934" y="2208"/>
              <a:ext cx="79" cy="141"/>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9" name="i$ľïḑe"/>
            <p:cNvSpPr/>
            <p:nvPr/>
          </p:nvSpPr>
          <p:spPr bwMode="auto">
            <a:xfrm>
              <a:off x="8868" y="1425"/>
              <a:ext cx="85" cy="57"/>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0" name="iŝļíḍè"/>
            <p:cNvSpPr/>
            <p:nvPr/>
          </p:nvSpPr>
          <p:spPr bwMode="auto">
            <a:xfrm>
              <a:off x="8940" y="1504"/>
              <a:ext cx="67" cy="47"/>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1" name="íṩḻîḋê"/>
            <p:cNvSpPr/>
            <p:nvPr/>
          </p:nvSpPr>
          <p:spPr bwMode="auto">
            <a:xfrm>
              <a:off x="8980" y="1301"/>
              <a:ext cx="248" cy="409"/>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2" name="íṡľiḑê"/>
            <p:cNvSpPr/>
            <p:nvPr/>
          </p:nvSpPr>
          <p:spPr bwMode="auto">
            <a:xfrm>
              <a:off x="9460" y="926"/>
              <a:ext cx="74" cy="74"/>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3" name="iṥļiḓe"/>
            <p:cNvSpPr/>
            <p:nvPr/>
          </p:nvSpPr>
          <p:spPr bwMode="auto">
            <a:xfrm>
              <a:off x="9432" y="1040"/>
              <a:ext cx="45" cy="62"/>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4" name="iŝ1îḋé"/>
            <p:cNvSpPr/>
            <p:nvPr/>
          </p:nvSpPr>
          <p:spPr bwMode="auto">
            <a:xfrm>
              <a:off x="9556" y="989"/>
              <a:ext cx="102" cy="97"/>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5" name="iṩḷiḓè"/>
            <p:cNvSpPr/>
            <p:nvPr/>
          </p:nvSpPr>
          <p:spPr bwMode="auto">
            <a:xfrm>
              <a:off x="9556" y="1080"/>
              <a:ext cx="95" cy="72"/>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6" name="îṥ1ïďé"/>
            <p:cNvSpPr/>
            <p:nvPr/>
          </p:nvSpPr>
          <p:spPr bwMode="auto">
            <a:xfrm>
              <a:off x="9358" y="1108"/>
              <a:ext cx="131" cy="181"/>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7" name="iSḷiḍé"/>
            <p:cNvSpPr/>
            <p:nvPr/>
          </p:nvSpPr>
          <p:spPr bwMode="auto">
            <a:xfrm>
              <a:off x="9912" y="989"/>
              <a:ext cx="231" cy="250"/>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8" name="îşļíďê"/>
            <p:cNvSpPr/>
            <p:nvPr/>
          </p:nvSpPr>
          <p:spPr bwMode="auto">
            <a:xfrm>
              <a:off x="10093" y="1216"/>
              <a:ext cx="55" cy="7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9" name="îš1íḍê"/>
            <p:cNvSpPr/>
            <p:nvPr/>
          </p:nvSpPr>
          <p:spPr bwMode="auto">
            <a:xfrm>
              <a:off x="10334" y="1385"/>
              <a:ext cx="52" cy="52"/>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0" name="íŝliḓê"/>
            <p:cNvSpPr/>
            <p:nvPr/>
          </p:nvSpPr>
          <p:spPr bwMode="auto">
            <a:xfrm>
              <a:off x="10250" y="1459"/>
              <a:ext cx="152" cy="154"/>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1" name="iṡļiḍe"/>
            <p:cNvSpPr/>
            <p:nvPr/>
          </p:nvSpPr>
          <p:spPr bwMode="auto">
            <a:xfrm>
              <a:off x="10312" y="1368"/>
              <a:ext cx="305" cy="188"/>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2" name="ï$ļïdé"/>
            <p:cNvSpPr/>
            <p:nvPr/>
          </p:nvSpPr>
          <p:spPr bwMode="auto">
            <a:xfrm>
              <a:off x="8754" y="785"/>
              <a:ext cx="1958" cy="1968"/>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3" name="íšlíḓe"/>
            <p:cNvSpPr/>
            <p:nvPr/>
          </p:nvSpPr>
          <p:spPr bwMode="auto">
            <a:xfrm>
              <a:off x="9194" y="1221"/>
              <a:ext cx="1085" cy="930"/>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4" name="ïṣļïḍê"/>
            <p:cNvSpPr/>
            <p:nvPr/>
          </p:nvSpPr>
          <p:spPr bwMode="auto">
            <a:xfrm>
              <a:off x="10401" y="1914"/>
              <a:ext cx="210" cy="114"/>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grpSp>
      <p:sp>
        <p:nvSpPr>
          <p:cNvPr id="14" name="椭圆 13"/>
          <p:cNvSpPr/>
          <p:nvPr/>
        </p:nvSpPr>
        <p:spPr>
          <a:xfrm>
            <a:off x="1939336" y="2420811"/>
            <a:ext cx="1592179" cy="1592179"/>
          </a:xfrm>
          <a:prstGeom prst="ellipse">
            <a:avLst/>
          </a:prstGeom>
          <a:solidFill>
            <a:srgbClr val="1F4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1</a:t>
            </a:r>
            <a:endParaRPr lang="zh-CN" altLang="en-US" sz="9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9592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2526BE-01A7-82F5-6083-FFF14CDD1E3D}"/>
              </a:ext>
            </a:extLst>
          </p:cNvPr>
          <p:cNvPicPr>
            <a:picLocks noChangeAspect="1"/>
          </p:cNvPicPr>
          <p:nvPr/>
        </p:nvPicPr>
        <p:blipFill rotWithShape="1">
          <a:blip r:embed="rId3"/>
          <a:srcRect b="78925"/>
          <a:stretch/>
        </p:blipFill>
        <p:spPr>
          <a:xfrm>
            <a:off x="0" y="-50505"/>
            <a:ext cx="12192000" cy="1445342"/>
          </a:xfrm>
          <a:prstGeom prst="rect">
            <a:avLst/>
          </a:prstGeom>
        </p:spPr>
      </p:pic>
      <p:sp>
        <p:nvSpPr>
          <p:cNvPr id="6" name="矩形 5">
            <a:extLst>
              <a:ext uri="{FF2B5EF4-FFF2-40B4-BE49-F238E27FC236}">
                <a16:creationId xmlns:a16="http://schemas.microsoft.com/office/drawing/2014/main" id="{AE0BEF8B-9810-5916-6E79-EE67DE66724E}"/>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a:t>
            </a:r>
            <a:endParaRPr lang="en-US" altLang="zh-CN" sz="3600" b="1" dirty="0">
              <a:solidFill>
                <a:srgbClr val="1B4975"/>
              </a:solidFill>
              <a:latin typeface="+mn-ea"/>
            </a:endParaRPr>
          </a:p>
        </p:txBody>
      </p:sp>
      <p:sp>
        <p:nvSpPr>
          <p:cNvPr id="8" name="矩形 7"/>
          <p:cNvSpPr/>
          <p:nvPr/>
        </p:nvSpPr>
        <p:spPr>
          <a:xfrm>
            <a:off x="407334" y="1517060"/>
            <a:ext cx="11784665" cy="4505721"/>
          </a:xfrm>
          <a:prstGeom prst="rect">
            <a:avLst/>
          </a:prstGeom>
        </p:spPr>
        <p:txBody>
          <a:bodyPr wrap="square">
            <a:spAutoFit/>
          </a:bodyPr>
          <a:lstStyle/>
          <a:p>
            <a:pPr lvl="0" eaLnBrk="0" fontAlgn="base" hangingPunct="0">
              <a:lnSpc>
                <a:spcPct val="150000"/>
              </a:lnSpc>
              <a:spcBef>
                <a:spcPct val="0"/>
              </a:spcBef>
              <a:spcAft>
                <a:spcPct val="0"/>
              </a:spcAft>
            </a:pPr>
            <a:r>
              <a:rPr lang="en-US" altLang="zh-CN" b="1" dirty="0">
                <a:latin typeface="Arial" panose="020B0604020202020204" pitchFamily="34" charset="0"/>
              </a:rPr>
              <a:t>1.</a:t>
            </a:r>
            <a:r>
              <a:rPr lang="zh-CN" altLang="en-US" b="1" dirty="0">
                <a:latin typeface="Arial" panose="020B0604020202020204" pitchFamily="34" charset="0"/>
              </a:rPr>
              <a:t>模型理解</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阅读论文，理解</a:t>
            </a:r>
            <a:r>
              <a:rPr lang="en-US" altLang="zh-CN" dirty="0" err="1">
                <a:latin typeface="Arial" panose="020B0604020202020204" pitchFamily="34" charset="0"/>
              </a:rPr>
              <a:t>DiffusionSat</a:t>
            </a:r>
            <a:r>
              <a:rPr lang="zh-CN" altLang="en-US" dirty="0">
                <a:latin typeface="Arial" panose="020B0604020202020204" pitchFamily="34" charset="0"/>
              </a:rPr>
              <a:t>的模型架构、应用场景</a:t>
            </a:r>
            <a:r>
              <a:rPr lang="zh-CN" altLang="zh-CN" dirty="0">
                <a:latin typeface="Arial" panose="020B0604020202020204" pitchFamily="34" charset="0"/>
              </a:rPr>
              <a:t>。</a:t>
            </a:r>
          </a:p>
          <a:p>
            <a:pPr marL="285750" indent="-285750" eaLnBrk="0" fontAlgn="base" hangingPunct="0">
              <a:lnSpc>
                <a:spcPct val="150000"/>
              </a:lnSpc>
              <a:spcBef>
                <a:spcPct val="0"/>
              </a:spcBef>
              <a:spcAft>
                <a:spcPts val="1200"/>
              </a:spcAft>
              <a:buFont typeface="Wingdings" panose="05000000000000000000" pitchFamily="2" charset="2"/>
              <a:buChar char="Ø"/>
            </a:pPr>
            <a:r>
              <a:rPr lang="en-US" altLang="zh-CN" dirty="0" err="1">
                <a:latin typeface="Arial" panose="020B0604020202020204" pitchFamily="34" charset="0"/>
              </a:rPr>
              <a:t>DiffusionSat</a:t>
            </a:r>
            <a:r>
              <a:rPr lang="zh-CN" altLang="en-US" dirty="0">
                <a:latin typeface="Arial" panose="020B0604020202020204" pitchFamily="34" charset="0"/>
              </a:rPr>
              <a:t>的下游任务包括解决</a:t>
            </a:r>
            <a:r>
              <a:rPr lang="zh-CN" altLang="en-US" b="0" i="0" dirty="0">
                <a:solidFill>
                  <a:srgbClr val="1F2328"/>
                </a:solidFill>
                <a:effectLst/>
                <a:highlight>
                  <a:srgbClr val="FFFFFF"/>
                </a:highlight>
                <a:latin typeface="-apple-system"/>
              </a:rPr>
              <a:t>单图像生成、解决超分辨率、时间预测</a:t>
            </a:r>
            <a:r>
              <a:rPr lang="en-US" altLang="zh-CN" b="0" i="0" dirty="0">
                <a:solidFill>
                  <a:srgbClr val="1F2328"/>
                </a:solidFill>
                <a:effectLst/>
                <a:highlight>
                  <a:srgbClr val="FFFFFF"/>
                </a:highlight>
                <a:latin typeface="-apple-system"/>
              </a:rPr>
              <a:t>/</a:t>
            </a:r>
            <a:r>
              <a:rPr lang="zh-CN" altLang="en-US" b="0" i="0" dirty="0">
                <a:solidFill>
                  <a:srgbClr val="1F2328"/>
                </a:solidFill>
                <a:effectLst/>
                <a:highlight>
                  <a:srgbClr val="FFFFFF"/>
                </a:highlight>
                <a:latin typeface="-apple-system"/>
              </a:rPr>
              <a:t>插值和修复等逆问题，其中</a:t>
            </a:r>
            <a:r>
              <a:rPr lang="zh-CN" altLang="en-US" b="1" i="0" dirty="0">
                <a:solidFill>
                  <a:srgbClr val="1F2328"/>
                </a:solidFill>
                <a:effectLst/>
                <a:highlight>
                  <a:srgbClr val="FFFFFF"/>
                </a:highlight>
                <a:latin typeface="-apple-system"/>
              </a:rPr>
              <a:t>时序修复</a:t>
            </a:r>
            <a:r>
              <a:rPr lang="zh-CN" altLang="en-US" i="0" dirty="0">
                <a:solidFill>
                  <a:srgbClr val="1F2328"/>
                </a:solidFill>
                <a:effectLst/>
                <a:highlight>
                  <a:srgbClr val="FFFFFF"/>
                </a:highlight>
                <a:latin typeface="-apple-system"/>
              </a:rPr>
              <a:t>与我们的工作是高度重合的</a:t>
            </a:r>
            <a:r>
              <a:rPr lang="zh-CN" altLang="zh-CN" dirty="0">
                <a:latin typeface="Arial" panose="020B0604020202020204" pitchFamily="34" charset="0"/>
              </a:rPr>
              <a:t>。</a:t>
            </a:r>
            <a:endParaRPr lang="en-US" altLang="zh-CN" dirty="0">
              <a:latin typeface="Arial" panose="020B0604020202020204" pitchFamily="34" charset="0"/>
            </a:endParaRPr>
          </a:p>
          <a:p>
            <a:pPr eaLnBrk="0" fontAlgn="base" hangingPunct="0">
              <a:lnSpc>
                <a:spcPct val="150000"/>
              </a:lnSpc>
              <a:spcBef>
                <a:spcPct val="0"/>
              </a:spcBef>
              <a:spcAft>
                <a:spcPct val="0"/>
              </a:spcAft>
            </a:pPr>
            <a:r>
              <a:rPr lang="en-US" altLang="zh-CN" b="1" dirty="0">
                <a:latin typeface="Arial" panose="020B0604020202020204" pitchFamily="34" charset="0"/>
              </a:rPr>
              <a:t>2.</a:t>
            </a:r>
            <a:r>
              <a:rPr lang="zh-CN" altLang="en-US" b="1" dirty="0">
                <a:latin typeface="Arial" panose="020B0604020202020204" pitchFamily="34" charset="0"/>
              </a:rPr>
              <a:t>模型部署</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在服务器端完成</a:t>
            </a:r>
            <a:r>
              <a:rPr lang="en-US" altLang="zh-CN" dirty="0" err="1">
                <a:latin typeface="Arial" panose="020B0604020202020204" pitchFamily="34" charset="0"/>
              </a:rPr>
              <a:t>DiffusionSat</a:t>
            </a:r>
            <a:r>
              <a:rPr lang="zh-CN" altLang="en-US" dirty="0">
                <a:latin typeface="Arial" panose="020B0604020202020204" pitchFamily="34" charset="0"/>
              </a:rPr>
              <a:t>的部署，实现文生图的功能</a:t>
            </a:r>
            <a:r>
              <a:rPr lang="zh-CN" altLang="zh-CN" dirty="0">
                <a:latin typeface="Arial" panose="020B0604020202020204" pitchFamily="34" charset="0"/>
              </a:rPr>
              <a:t>。</a:t>
            </a:r>
            <a:endParaRPr lang="en-US"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在服务器端完成</a:t>
            </a:r>
            <a:r>
              <a:rPr lang="en-US" altLang="zh-CN" dirty="0">
                <a:latin typeface="Arial" panose="020B0604020202020204" pitchFamily="34" charset="0"/>
              </a:rPr>
              <a:t>Stable Diffusion V3</a:t>
            </a:r>
            <a:r>
              <a:rPr lang="zh-CN" altLang="en-US" dirty="0">
                <a:latin typeface="Arial" panose="020B0604020202020204" pitchFamily="34" charset="0"/>
              </a:rPr>
              <a:t>的部署。</a:t>
            </a:r>
            <a:endParaRPr lang="en-US" altLang="zh-CN" dirty="0">
              <a:latin typeface="Arial" panose="020B0604020202020204" pitchFamily="34" charset="0"/>
            </a:endParaRPr>
          </a:p>
          <a:p>
            <a:pPr marL="285750" lvl="0" indent="-285750" eaLnBrk="0" fontAlgn="base" hangingPunct="0">
              <a:lnSpc>
                <a:spcPct val="150000"/>
              </a:lnSpc>
              <a:spcBef>
                <a:spcPct val="0"/>
              </a:spcBef>
              <a:spcAft>
                <a:spcPts val="1200"/>
              </a:spcAft>
              <a:buFont typeface="Wingdings" panose="05000000000000000000" pitchFamily="2" charset="2"/>
              <a:buChar char="Ø"/>
            </a:pPr>
            <a:r>
              <a:rPr lang="zh-CN" altLang="en-US" dirty="0">
                <a:latin typeface="Arial" panose="020B0604020202020204" pitchFamily="34" charset="0"/>
              </a:rPr>
              <a:t>尝试在服务器部署其他版本的</a:t>
            </a:r>
            <a:r>
              <a:rPr lang="en-US" altLang="zh-CN" dirty="0">
                <a:latin typeface="Arial" panose="020B0604020202020204" pitchFamily="34" charset="0"/>
              </a:rPr>
              <a:t>Stable Diffusion</a:t>
            </a:r>
            <a:r>
              <a:rPr lang="zh-CN" altLang="en-US" dirty="0">
                <a:latin typeface="Arial" panose="020B0604020202020204" pitchFamily="34" charset="0"/>
              </a:rPr>
              <a:t>，并在</a:t>
            </a:r>
            <a:r>
              <a:rPr lang="en-US" altLang="zh-CN" dirty="0">
                <a:latin typeface="Arial" panose="020B0604020202020204" pitchFamily="34" charset="0"/>
              </a:rPr>
              <a:t>SD</a:t>
            </a:r>
            <a:r>
              <a:rPr lang="zh-CN" altLang="en-US" dirty="0">
                <a:latin typeface="Arial" panose="020B0604020202020204" pitchFamily="34" charset="0"/>
              </a:rPr>
              <a:t>网页端生成图像，与</a:t>
            </a:r>
            <a:r>
              <a:rPr lang="en-US" altLang="zh-CN" dirty="0" err="1">
                <a:latin typeface="Arial" panose="020B0604020202020204" pitchFamily="34" charset="0"/>
              </a:rPr>
              <a:t>DiffusionSat</a:t>
            </a:r>
            <a:r>
              <a:rPr lang="zh-CN" altLang="en-US" dirty="0">
                <a:latin typeface="Arial" panose="020B0604020202020204" pitchFamily="34" charset="0"/>
              </a:rPr>
              <a:t>进行对比实验。</a:t>
            </a:r>
            <a:endParaRPr lang="zh-CN" altLang="zh-CN" dirty="0">
              <a:latin typeface="Arial" panose="020B0604020202020204" pitchFamily="34" charset="0"/>
            </a:endParaRPr>
          </a:p>
          <a:p>
            <a:pPr lvl="0" eaLnBrk="0" fontAlgn="base" hangingPunct="0">
              <a:lnSpc>
                <a:spcPct val="150000"/>
              </a:lnSpc>
              <a:spcBef>
                <a:spcPct val="0"/>
              </a:spcBef>
              <a:spcAft>
                <a:spcPct val="0"/>
              </a:spcAft>
            </a:pPr>
            <a:r>
              <a:rPr lang="en-US" altLang="zh-CN" b="1" dirty="0">
                <a:latin typeface="Arial" panose="020B0604020202020204" pitchFamily="34" charset="0"/>
              </a:rPr>
              <a:t>3.</a:t>
            </a:r>
            <a:r>
              <a:rPr lang="zh-CN" altLang="en-US" b="1" dirty="0">
                <a:latin typeface="Arial" panose="020B0604020202020204" pitchFamily="34" charset="0"/>
              </a:rPr>
              <a:t>数据集上传</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在服务器端上传遥感数据集，包括</a:t>
            </a:r>
            <a:r>
              <a:rPr lang="en-US" altLang="zh-CN" dirty="0" err="1">
                <a:latin typeface="Arial" panose="020B0604020202020204" pitchFamily="34" charset="0"/>
              </a:rPr>
              <a:t>xBD</a:t>
            </a:r>
            <a:r>
              <a:rPr lang="zh-CN" altLang="en-US" dirty="0">
                <a:latin typeface="Arial" panose="020B0604020202020204" pitchFamily="34" charset="0"/>
              </a:rPr>
              <a:t>，</a:t>
            </a:r>
            <a:r>
              <a:rPr lang="en-US" altLang="zh-CN" dirty="0" err="1">
                <a:latin typeface="Arial" panose="020B0604020202020204" pitchFamily="34" charset="0"/>
              </a:rPr>
              <a:t>Massachusetts_Buildings_Dataset</a:t>
            </a:r>
            <a:r>
              <a:rPr lang="zh-CN" altLang="en-US" dirty="0">
                <a:latin typeface="Arial" panose="020B0604020202020204" pitchFamily="34" charset="0"/>
              </a:rPr>
              <a:t>等</a:t>
            </a:r>
            <a:r>
              <a:rPr lang="zh-CN" altLang="zh-CN" dirty="0">
                <a:latin typeface="Arial" panose="020B0604020202020204" pitchFamily="34" charset="0"/>
              </a:rPr>
              <a:t>。</a:t>
            </a:r>
          </a:p>
        </p:txBody>
      </p:sp>
    </p:spTree>
    <p:extLst>
      <p:ext uri="{BB962C8B-B14F-4D97-AF65-F5344CB8AC3E}">
        <p14:creationId xmlns:p14="http://schemas.microsoft.com/office/powerpoint/2010/main" val="79898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D1E0C-7208-96DE-694B-33403F545096}"/>
              </a:ext>
            </a:extLst>
          </p:cNvPr>
          <p:cNvPicPr>
            <a:picLocks noChangeAspect="1"/>
          </p:cNvPicPr>
          <p:nvPr/>
        </p:nvPicPr>
        <p:blipFill rotWithShape="1">
          <a:blip r:embed="rId3"/>
          <a:srcRect b="78925"/>
          <a:stretch/>
        </p:blipFill>
        <p:spPr>
          <a:xfrm>
            <a:off x="0" y="-47031"/>
            <a:ext cx="12192000" cy="1445342"/>
          </a:xfrm>
          <a:prstGeom prst="rect">
            <a:avLst/>
          </a:prstGeom>
        </p:spPr>
      </p:pic>
      <p:sp>
        <p:nvSpPr>
          <p:cNvPr id="5" name="矩形 4">
            <a:extLst>
              <a:ext uri="{FF2B5EF4-FFF2-40B4-BE49-F238E27FC236}">
                <a16:creationId xmlns:a16="http://schemas.microsoft.com/office/drawing/2014/main" id="{23B0A268-D346-5FA4-FBBD-152509EDFD00}"/>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进度汇报：样例对比（一）</a:t>
            </a:r>
            <a:endParaRPr lang="en-US" altLang="zh-CN" sz="3600" b="1" dirty="0">
              <a:solidFill>
                <a:schemeClr val="accent1">
                  <a:lumMod val="75000"/>
                </a:schemeClr>
              </a:solidFill>
            </a:endParaRPr>
          </a:p>
        </p:txBody>
      </p:sp>
      <p:sp>
        <p:nvSpPr>
          <p:cNvPr id="10" name="矩形 9"/>
          <p:cNvSpPr/>
          <p:nvPr/>
        </p:nvSpPr>
        <p:spPr>
          <a:xfrm>
            <a:off x="229130" y="1158973"/>
            <a:ext cx="11962869" cy="873572"/>
          </a:xfrm>
          <a:prstGeom prst="rect">
            <a:avLst/>
          </a:prstGeom>
        </p:spPr>
        <p:txBody>
          <a:bodyPr wrap="square">
            <a:spAutoFit/>
          </a:bodyPr>
          <a:lstStyle/>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satellite image of a crop field being flooded in India</a:t>
            </a:r>
          </a:p>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Metadata(Only for </a:t>
            </a:r>
            <a:r>
              <a:rPr lang="en-US" altLang="zh-CN" dirty="0" err="1">
                <a:latin typeface="Times New Roman" panose="02020603050405020304" pitchFamily="18" charset="0"/>
                <a:cs typeface="Times New Roman" panose="02020603050405020304" pitchFamily="18" charset="0"/>
              </a:rPr>
              <a:t>DiffusionSat</a:t>
            </a:r>
            <a:r>
              <a:rPr lang="en-US" altLang="zh-CN" dirty="0">
                <a:latin typeface="Times New Roman" panose="02020603050405020304" pitchFamily="18" charset="0"/>
                <a:cs typeface="Times New Roman" panose="02020603050405020304" pitchFamily="18" charset="0"/>
              </a:rPr>
              <a:t>): [83.2925, 26.9625, 0.31, 0, 2017, 3, 3]</a:t>
            </a:r>
            <a:endParaRPr lang="zh-CN"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8BD3109-95BA-BA82-3D56-DC2BB29078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3348" y="2095004"/>
            <a:ext cx="1883044" cy="1883044"/>
          </a:xfrm>
          <a:prstGeom prst="rect">
            <a:avLst/>
          </a:prstGeom>
        </p:spPr>
      </p:pic>
      <p:pic>
        <p:nvPicPr>
          <p:cNvPr id="8" name="图片 7">
            <a:extLst>
              <a:ext uri="{FF2B5EF4-FFF2-40B4-BE49-F238E27FC236}">
                <a16:creationId xmlns:a16="http://schemas.microsoft.com/office/drawing/2014/main" id="{60851BBC-B0E5-37BA-055B-1DBE48CE4F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821" y="2095005"/>
            <a:ext cx="1883044" cy="1883044"/>
          </a:xfrm>
          <a:prstGeom prst="rect">
            <a:avLst/>
          </a:prstGeom>
        </p:spPr>
      </p:pic>
      <p:pic>
        <p:nvPicPr>
          <p:cNvPr id="13" name="图片 12">
            <a:extLst>
              <a:ext uri="{FF2B5EF4-FFF2-40B4-BE49-F238E27FC236}">
                <a16:creationId xmlns:a16="http://schemas.microsoft.com/office/drawing/2014/main" id="{CEDE6393-E424-76F1-2259-4BA9631622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5217" y="4424765"/>
            <a:ext cx="1883045" cy="1883045"/>
          </a:xfrm>
          <a:prstGeom prst="rect">
            <a:avLst/>
          </a:prstGeom>
        </p:spPr>
      </p:pic>
      <p:sp>
        <p:nvSpPr>
          <p:cNvPr id="18" name="文本框 17">
            <a:extLst>
              <a:ext uri="{FF2B5EF4-FFF2-40B4-BE49-F238E27FC236}">
                <a16:creationId xmlns:a16="http://schemas.microsoft.com/office/drawing/2014/main" id="{62F02DA9-BE51-E54A-F3E7-2F5E2FB72925}"/>
              </a:ext>
            </a:extLst>
          </p:cNvPr>
          <p:cNvSpPr txBox="1"/>
          <p:nvPr/>
        </p:nvSpPr>
        <p:spPr>
          <a:xfrm>
            <a:off x="5490571" y="4032130"/>
            <a:ext cx="1479892"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xBD</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pre_flood</a:t>
            </a:r>
            <a:endParaRPr lang="zh-CN" altLang="en-US" sz="16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F409E12-0E85-9FA3-1A04-D38D3D4304DB}"/>
              </a:ext>
            </a:extLst>
          </p:cNvPr>
          <p:cNvSpPr txBox="1"/>
          <p:nvPr/>
        </p:nvSpPr>
        <p:spPr>
          <a:xfrm>
            <a:off x="7974321" y="4032130"/>
            <a:ext cx="1560042"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xBD</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post_flood</a:t>
            </a:r>
            <a:endParaRPr lang="zh-CN" altLang="en-US" sz="16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EB02959-1553-8751-BA64-8CFB48E4AC16}"/>
              </a:ext>
            </a:extLst>
          </p:cNvPr>
          <p:cNvSpPr txBox="1"/>
          <p:nvPr/>
        </p:nvSpPr>
        <p:spPr>
          <a:xfrm>
            <a:off x="2742954" y="4031454"/>
            <a:ext cx="1800493"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Real world(2017/3)</a:t>
            </a:r>
            <a:endParaRPr lang="zh-CN" altLang="en-US" sz="16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D15E6AB-0A8B-3842-C1E9-256E85459C7B}"/>
              </a:ext>
            </a:extLst>
          </p:cNvPr>
          <p:cNvSpPr txBox="1"/>
          <p:nvPr/>
        </p:nvSpPr>
        <p:spPr>
          <a:xfrm>
            <a:off x="5288304" y="635981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245B5DC3-F9B1-5DDA-F556-12B181D5BC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5743" y="2090060"/>
            <a:ext cx="1883045" cy="1883044"/>
          </a:xfrm>
          <a:prstGeom prst="rect">
            <a:avLst/>
          </a:prstGeom>
        </p:spPr>
      </p:pic>
      <p:pic>
        <p:nvPicPr>
          <p:cNvPr id="30" name="图片 29">
            <a:extLst>
              <a:ext uri="{FF2B5EF4-FFF2-40B4-BE49-F238E27FC236}">
                <a16:creationId xmlns:a16="http://schemas.microsoft.com/office/drawing/2014/main" id="{BC76E825-A515-15A5-EBC1-E380035683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05743" y="4429710"/>
            <a:ext cx="1878100" cy="1878100"/>
          </a:xfrm>
          <a:prstGeom prst="rect">
            <a:avLst/>
          </a:prstGeom>
        </p:spPr>
      </p:pic>
      <p:sp>
        <p:nvSpPr>
          <p:cNvPr id="31" name="文本框 30">
            <a:extLst>
              <a:ext uri="{FF2B5EF4-FFF2-40B4-BE49-F238E27FC236}">
                <a16:creationId xmlns:a16="http://schemas.microsoft.com/office/drawing/2014/main" id="{67F868C8-08F4-DE75-6E5C-618CEFC23016}"/>
              </a:ext>
            </a:extLst>
          </p:cNvPr>
          <p:cNvSpPr txBox="1"/>
          <p:nvPr/>
        </p:nvSpPr>
        <p:spPr>
          <a:xfrm>
            <a:off x="3036232" y="6359817"/>
            <a:ext cx="1232517"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DiffusionSat</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40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D1E0C-7208-96DE-694B-33403F545096}"/>
              </a:ext>
            </a:extLst>
          </p:cNvPr>
          <p:cNvPicPr>
            <a:picLocks noChangeAspect="1"/>
          </p:cNvPicPr>
          <p:nvPr/>
        </p:nvPicPr>
        <p:blipFill rotWithShape="1">
          <a:blip r:embed="rId3"/>
          <a:srcRect b="78925"/>
          <a:stretch/>
        </p:blipFill>
        <p:spPr>
          <a:xfrm>
            <a:off x="0" y="-47031"/>
            <a:ext cx="12192000" cy="1445342"/>
          </a:xfrm>
          <a:prstGeom prst="rect">
            <a:avLst/>
          </a:prstGeom>
        </p:spPr>
      </p:pic>
      <p:sp>
        <p:nvSpPr>
          <p:cNvPr id="5" name="矩形 4">
            <a:extLst>
              <a:ext uri="{FF2B5EF4-FFF2-40B4-BE49-F238E27FC236}">
                <a16:creationId xmlns:a16="http://schemas.microsoft.com/office/drawing/2014/main" id="{23B0A268-D346-5FA4-FBBD-152509EDFD00}"/>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进度汇报：样例对比（一）</a:t>
            </a:r>
            <a:endParaRPr lang="en-US" altLang="zh-CN" sz="3600" b="1" dirty="0">
              <a:solidFill>
                <a:schemeClr val="accent1">
                  <a:lumMod val="75000"/>
                </a:schemeClr>
              </a:solidFill>
            </a:endParaRPr>
          </a:p>
        </p:txBody>
      </p:sp>
      <p:sp>
        <p:nvSpPr>
          <p:cNvPr id="10" name="矩形 9"/>
          <p:cNvSpPr/>
          <p:nvPr/>
        </p:nvSpPr>
        <p:spPr>
          <a:xfrm>
            <a:off x="229130" y="1158973"/>
            <a:ext cx="11962869" cy="873572"/>
          </a:xfrm>
          <a:prstGeom prst="rect">
            <a:avLst/>
          </a:prstGeom>
        </p:spPr>
        <p:txBody>
          <a:bodyPr wrap="square">
            <a:spAutoFit/>
          </a:bodyPr>
          <a:lstStyle/>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satellite image of a farmland affected by floods in India, with longitude of 83.2925 east longitude and latitude of 26.9625 north latitude, ground sampling distance of 0.31, cloud cover of 0, on March 3,2017</a:t>
            </a:r>
          </a:p>
        </p:txBody>
      </p:sp>
      <p:pic>
        <p:nvPicPr>
          <p:cNvPr id="13" name="图片 12">
            <a:extLst>
              <a:ext uri="{FF2B5EF4-FFF2-40B4-BE49-F238E27FC236}">
                <a16:creationId xmlns:a16="http://schemas.microsoft.com/office/drawing/2014/main" id="{CEDE6393-E424-76F1-2259-4BA9631622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2359" y="2095005"/>
            <a:ext cx="1883045" cy="1883045"/>
          </a:xfrm>
          <a:prstGeom prst="rect">
            <a:avLst/>
          </a:prstGeom>
        </p:spPr>
      </p:pic>
      <p:pic>
        <p:nvPicPr>
          <p:cNvPr id="15" name="图片 14">
            <a:extLst>
              <a:ext uri="{FF2B5EF4-FFF2-40B4-BE49-F238E27FC236}">
                <a16:creationId xmlns:a16="http://schemas.microsoft.com/office/drawing/2014/main" id="{467B541D-2A53-02A7-AB6F-4DA4D15A7C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1307" y="2095004"/>
            <a:ext cx="1883045" cy="1883045"/>
          </a:xfrm>
          <a:prstGeom prst="rect">
            <a:avLst/>
          </a:prstGeom>
        </p:spPr>
      </p:pic>
      <p:sp>
        <p:nvSpPr>
          <p:cNvPr id="23" name="文本框 22">
            <a:extLst>
              <a:ext uri="{FF2B5EF4-FFF2-40B4-BE49-F238E27FC236}">
                <a16:creationId xmlns:a16="http://schemas.microsoft.com/office/drawing/2014/main" id="{1F4E64C8-EA7A-CCDA-7D0A-96BCE25B6BDB}"/>
              </a:ext>
            </a:extLst>
          </p:cNvPr>
          <p:cNvSpPr txBox="1"/>
          <p:nvPr/>
        </p:nvSpPr>
        <p:spPr>
          <a:xfrm>
            <a:off x="2083778" y="4020724"/>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V1</a:t>
            </a:r>
            <a:endParaRPr lang="zh-CN" altLang="en-US" sz="16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D15E6AB-0A8B-3842-C1E9-256E85459C7B}"/>
              </a:ext>
            </a:extLst>
          </p:cNvPr>
          <p:cNvSpPr txBox="1"/>
          <p:nvPr/>
        </p:nvSpPr>
        <p:spPr>
          <a:xfrm>
            <a:off x="4645446" y="403005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34BE3830-2ACD-6CA7-9325-2893D5D5E0C9}"/>
              </a:ext>
            </a:extLst>
          </p:cNvPr>
          <p:cNvSpPr txBox="1"/>
          <p:nvPr/>
        </p:nvSpPr>
        <p:spPr>
          <a:xfrm>
            <a:off x="9732575" y="403005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V3</a:t>
            </a:r>
            <a:endParaRPr lang="zh-CN" altLang="en-US" sz="16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3A087E7B-DC34-8F1C-E6D0-D5984F9E2797}"/>
              </a:ext>
            </a:extLst>
          </p:cNvPr>
          <p:cNvSpPr txBox="1"/>
          <p:nvPr/>
        </p:nvSpPr>
        <p:spPr>
          <a:xfrm>
            <a:off x="7173710" y="4040508"/>
            <a:ext cx="185929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XL</a:t>
            </a:r>
            <a:endParaRPr lang="zh-CN" altLang="en-US" sz="16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57BED952-005C-ED51-F97D-D2FDA4E1BB82}"/>
              </a:ext>
            </a:extLst>
          </p:cNvPr>
          <p:cNvSpPr txBox="1"/>
          <p:nvPr/>
        </p:nvSpPr>
        <p:spPr>
          <a:xfrm>
            <a:off x="344895" y="4973235"/>
            <a:ext cx="1491655"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incorporating metadata into text</a:t>
            </a:r>
          </a:p>
        </p:txBody>
      </p:sp>
      <p:sp>
        <p:nvSpPr>
          <p:cNvPr id="34" name="文本框 33">
            <a:extLst>
              <a:ext uri="{FF2B5EF4-FFF2-40B4-BE49-F238E27FC236}">
                <a16:creationId xmlns:a16="http://schemas.microsoft.com/office/drawing/2014/main" id="{90DD827D-5FC8-9D1D-BE71-5BFFBAAB20AD}"/>
              </a:ext>
            </a:extLst>
          </p:cNvPr>
          <p:cNvSpPr txBox="1"/>
          <p:nvPr/>
        </p:nvSpPr>
        <p:spPr>
          <a:xfrm>
            <a:off x="344895" y="2713360"/>
            <a:ext cx="171799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 without metadata</a:t>
            </a:r>
            <a:endParaRPr lang="zh-CN" altLang="en-US" dirty="0">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60A1359B-112C-FD17-BFF0-2B09996826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2886" y="4431637"/>
            <a:ext cx="1883046" cy="1883046"/>
          </a:xfrm>
          <a:prstGeom prst="rect">
            <a:avLst/>
          </a:prstGeom>
        </p:spPr>
      </p:pic>
      <p:pic>
        <p:nvPicPr>
          <p:cNvPr id="38" name="图片 37">
            <a:extLst>
              <a:ext uri="{FF2B5EF4-FFF2-40B4-BE49-F238E27FC236}">
                <a16:creationId xmlns:a16="http://schemas.microsoft.com/office/drawing/2014/main" id="{111501EF-8D86-D7EC-BB46-5CAD2DF635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2358" y="4420616"/>
            <a:ext cx="1896931" cy="1896931"/>
          </a:xfrm>
          <a:prstGeom prst="rect">
            <a:avLst/>
          </a:prstGeom>
        </p:spPr>
      </p:pic>
      <p:pic>
        <p:nvPicPr>
          <p:cNvPr id="40" name="图片 39">
            <a:extLst>
              <a:ext uri="{FF2B5EF4-FFF2-40B4-BE49-F238E27FC236}">
                <a16:creationId xmlns:a16="http://schemas.microsoft.com/office/drawing/2014/main" id="{07866D07-FC25-C8C3-9F88-57BC1BBA4C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1834" y="4420616"/>
            <a:ext cx="1896931" cy="1896931"/>
          </a:xfrm>
          <a:prstGeom prst="rect">
            <a:avLst/>
          </a:prstGeom>
        </p:spPr>
      </p:pic>
      <p:pic>
        <p:nvPicPr>
          <p:cNvPr id="44" name="图片 43">
            <a:extLst>
              <a:ext uri="{FF2B5EF4-FFF2-40B4-BE49-F238E27FC236}">
                <a16:creationId xmlns:a16="http://schemas.microsoft.com/office/drawing/2014/main" id="{1F0DBADD-CE40-4E4F-7BEF-4AA8E402B4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11307" y="4420616"/>
            <a:ext cx="1896931" cy="1896931"/>
          </a:xfrm>
          <a:prstGeom prst="rect">
            <a:avLst/>
          </a:prstGeom>
        </p:spPr>
      </p:pic>
      <p:pic>
        <p:nvPicPr>
          <p:cNvPr id="46" name="图片 45">
            <a:extLst>
              <a:ext uri="{FF2B5EF4-FFF2-40B4-BE49-F238E27FC236}">
                <a16:creationId xmlns:a16="http://schemas.microsoft.com/office/drawing/2014/main" id="{AA9117C9-FCAD-DA56-1854-B082F26C3C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58820" y="2090061"/>
            <a:ext cx="1883045" cy="1883045"/>
          </a:xfrm>
          <a:prstGeom prst="rect">
            <a:avLst/>
          </a:prstGeom>
        </p:spPr>
      </p:pic>
      <p:pic>
        <p:nvPicPr>
          <p:cNvPr id="48" name="图片 47">
            <a:extLst>
              <a:ext uri="{FF2B5EF4-FFF2-40B4-BE49-F238E27FC236}">
                <a16:creationId xmlns:a16="http://schemas.microsoft.com/office/drawing/2014/main" id="{B4CCD4EE-1A55-0402-71F0-80E830E5E1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66776" y="2090061"/>
            <a:ext cx="1891989" cy="1891989"/>
          </a:xfrm>
          <a:prstGeom prst="rect">
            <a:avLst/>
          </a:prstGeom>
        </p:spPr>
      </p:pic>
      <p:sp>
        <p:nvSpPr>
          <p:cNvPr id="49" name="文本框 48">
            <a:extLst>
              <a:ext uri="{FF2B5EF4-FFF2-40B4-BE49-F238E27FC236}">
                <a16:creationId xmlns:a16="http://schemas.microsoft.com/office/drawing/2014/main" id="{B62205FF-4938-F0A4-8895-C1F139D5EED7}"/>
              </a:ext>
            </a:extLst>
          </p:cNvPr>
          <p:cNvSpPr txBox="1"/>
          <p:nvPr/>
        </p:nvSpPr>
        <p:spPr>
          <a:xfrm>
            <a:off x="2108734" y="6359101"/>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V1</a:t>
            </a:r>
            <a:endParaRPr lang="zh-CN" altLang="en-US" sz="16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6B9A5867-4C71-E859-2558-4178F2CC08FD}"/>
              </a:ext>
            </a:extLst>
          </p:cNvPr>
          <p:cNvSpPr txBox="1"/>
          <p:nvPr/>
        </p:nvSpPr>
        <p:spPr>
          <a:xfrm>
            <a:off x="4670402" y="6353590"/>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0E19BF9D-89C2-F632-0DD6-2240AC80D2A4}"/>
              </a:ext>
            </a:extLst>
          </p:cNvPr>
          <p:cNvSpPr txBox="1"/>
          <p:nvPr/>
        </p:nvSpPr>
        <p:spPr>
          <a:xfrm>
            <a:off x="9775107" y="6353590"/>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V3</a:t>
            </a:r>
            <a:endParaRPr lang="zh-CN" altLang="en-US" sz="16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62B2D359-3FFC-7722-8775-6A4803806522}"/>
              </a:ext>
            </a:extLst>
          </p:cNvPr>
          <p:cNvSpPr txBox="1"/>
          <p:nvPr/>
        </p:nvSpPr>
        <p:spPr>
          <a:xfrm>
            <a:off x="7198666" y="6364042"/>
            <a:ext cx="185929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XL</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6350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D1E0C-7208-96DE-694B-33403F545096}"/>
              </a:ext>
            </a:extLst>
          </p:cNvPr>
          <p:cNvPicPr>
            <a:picLocks noChangeAspect="1"/>
          </p:cNvPicPr>
          <p:nvPr/>
        </p:nvPicPr>
        <p:blipFill rotWithShape="1">
          <a:blip r:embed="rId3"/>
          <a:srcRect b="78925"/>
          <a:stretch/>
        </p:blipFill>
        <p:spPr>
          <a:xfrm>
            <a:off x="0" y="-47031"/>
            <a:ext cx="12192000" cy="1445342"/>
          </a:xfrm>
          <a:prstGeom prst="rect">
            <a:avLst/>
          </a:prstGeom>
        </p:spPr>
      </p:pic>
      <p:sp>
        <p:nvSpPr>
          <p:cNvPr id="5" name="矩形 4">
            <a:extLst>
              <a:ext uri="{FF2B5EF4-FFF2-40B4-BE49-F238E27FC236}">
                <a16:creationId xmlns:a16="http://schemas.microsoft.com/office/drawing/2014/main" id="{23B0A268-D346-5FA4-FBBD-152509EDFD00}"/>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进度汇报：样例对比（二）</a:t>
            </a:r>
            <a:endParaRPr lang="en-US" altLang="zh-CN" sz="3600" b="1" dirty="0">
              <a:solidFill>
                <a:schemeClr val="accent1">
                  <a:lumMod val="75000"/>
                </a:schemeClr>
              </a:solidFill>
            </a:endParaRPr>
          </a:p>
        </p:txBody>
      </p:sp>
      <p:sp>
        <p:nvSpPr>
          <p:cNvPr id="10" name="矩形 9"/>
          <p:cNvSpPr/>
          <p:nvPr/>
        </p:nvSpPr>
        <p:spPr>
          <a:xfrm>
            <a:off x="229130" y="1158973"/>
            <a:ext cx="11962869" cy="873572"/>
          </a:xfrm>
          <a:prstGeom prst="rect">
            <a:avLst/>
          </a:prstGeom>
        </p:spPr>
        <p:txBody>
          <a:bodyPr wrap="square">
            <a:spAutoFit/>
          </a:bodyPr>
          <a:lstStyle/>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satellite image of a forest suffering from a wildfire in Portugal</a:t>
            </a:r>
          </a:p>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Metadata(Only for </a:t>
            </a:r>
            <a:r>
              <a:rPr lang="en-US" altLang="zh-CN" dirty="0" err="1">
                <a:latin typeface="Times New Roman" panose="02020603050405020304" pitchFamily="18" charset="0"/>
                <a:cs typeface="Times New Roman" panose="02020603050405020304" pitchFamily="18" charset="0"/>
              </a:rPr>
              <a:t>DiffusionSat</a:t>
            </a:r>
            <a:r>
              <a:rPr lang="en-US" altLang="zh-CN" dirty="0">
                <a:latin typeface="Times New Roman" panose="02020603050405020304" pitchFamily="18" charset="0"/>
                <a:cs typeface="Times New Roman" panose="02020603050405020304" pitchFamily="18" charset="0"/>
              </a:rPr>
              <a:t>): [8.2380, 39.8043, 0.47, 0, 2017, 7, 29]</a:t>
            </a:r>
            <a:endParaRPr lang="zh-CN" altLang="zh-CN"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62F02DA9-BE51-E54A-F3E7-2F5E2FB72925}"/>
              </a:ext>
            </a:extLst>
          </p:cNvPr>
          <p:cNvSpPr txBox="1"/>
          <p:nvPr/>
        </p:nvSpPr>
        <p:spPr>
          <a:xfrm>
            <a:off x="5359125" y="4032130"/>
            <a:ext cx="1697901"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xBD</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pre_wildfire</a:t>
            </a:r>
            <a:endParaRPr lang="zh-CN" altLang="en-US" sz="16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F409E12-0E85-9FA3-1A04-D38D3D4304DB}"/>
              </a:ext>
            </a:extLst>
          </p:cNvPr>
          <p:cNvSpPr txBox="1"/>
          <p:nvPr/>
        </p:nvSpPr>
        <p:spPr>
          <a:xfrm>
            <a:off x="7836484" y="4032130"/>
            <a:ext cx="1829347"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xBD</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post_wildfire</a:t>
            </a:r>
            <a:endParaRPr lang="zh-CN" altLang="en-US" sz="16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EB02959-1553-8751-BA64-8CFB48E4AC16}"/>
              </a:ext>
            </a:extLst>
          </p:cNvPr>
          <p:cNvSpPr txBox="1"/>
          <p:nvPr/>
        </p:nvSpPr>
        <p:spPr>
          <a:xfrm>
            <a:off x="2742954" y="4031454"/>
            <a:ext cx="1800493"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Real world(2017/7)</a:t>
            </a:r>
            <a:endParaRPr lang="zh-CN" altLang="en-US" sz="16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D15E6AB-0A8B-3842-C1E9-256E85459C7B}"/>
              </a:ext>
            </a:extLst>
          </p:cNvPr>
          <p:cNvSpPr txBox="1"/>
          <p:nvPr/>
        </p:nvSpPr>
        <p:spPr>
          <a:xfrm>
            <a:off x="5288304" y="635981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67F868C8-08F4-DE75-6E5C-618CEFC23016}"/>
              </a:ext>
            </a:extLst>
          </p:cNvPr>
          <p:cNvSpPr txBox="1"/>
          <p:nvPr/>
        </p:nvSpPr>
        <p:spPr>
          <a:xfrm>
            <a:off x="3036232" y="6359817"/>
            <a:ext cx="1232517"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DiffusionSat</a:t>
            </a:r>
            <a:endParaRPr lang="zh-CN" altLang="en-US" sz="16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CB7DCA7-7F0F-ED64-D306-DB526E46D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5743" y="2092246"/>
            <a:ext cx="1878100" cy="1885801"/>
          </a:xfrm>
          <a:prstGeom prst="rect">
            <a:avLst/>
          </a:prstGeom>
        </p:spPr>
      </p:pic>
      <p:pic>
        <p:nvPicPr>
          <p:cNvPr id="15" name="图片 14">
            <a:extLst>
              <a:ext uri="{FF2B5EF4-FFF2-40B4-BE49-F238E27FC236}">
                <a16:creationId xmlns:a16="http://schemas.microsoft.com/office/drawing/2014/main" id="{A371F8AE-B0FD-A7D0-69AF-C61A329A78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09636" y="2092246"/>
            <a:ext cx="1883044" cy="1883044"/>
          </a:xfrm>
          <a:prstGeom prst="rect">
            <a:avLst/>
          </a:prstGeom>
        </p:spPr>
      </p:pic>
      <p:pic>
        <p:nvPicPr>
          <p:cNvPr id="21" name="图片 20">
            <a:extLst>
              <a:ext uri="{FF2B5EF4-FFF2-40B4-BE49-F238E27FC236}">
                <a16:creationId xmlns:a16="http://schemas.microsoft.com/office/drawing/2014/main" id="{931FE5E6-0024-505C-D659-A38C58D2F4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5218" y="2092246"/>
            <a:ext cx="1883044" cy="1883044"/>
          </a:xfrm>
          <a:prstGeom prst="rect">
            <a:avLst/>
          </a:prstGeom>
        </p:spPr>
      </p:pic>
      <p:pic>
        <p:nvPicPr>
          <p:cNvPr id="25" name="图片 24">
            <a:extLst>
              <a:ext uri="{FF2B5EF4-FFF2-40B4-BE49-F238E27FC236}">
                <a16:creationId xmlns:a16="http://schemas.microsoft.com/office/drawing/2014/main" id="{3C8176F2-FBA6-9062-17ED-2916D2F21A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0579" y="4433031"/>
            <a:ext cx="1878100" cy="1878100"/>
          </a:xfrm>
          <a:prstGeom prst="rect">
            <a:avLst/>
          </a:prstGeom>
        </p:spPr>
      </p:pic>
      <p:pic>
        <p:nvPicPr>
          <p:cNvPr id="27" name="图片 26">
            <a:extLst>
              <a:ext uri="{FF2B5EF4-FFF2-40B4-BE49-F238E27FC236}">
                <a16:creationId xmlns:a16="http://schemas.microsoft.com/office/drawing/2014/main" id="{AA2AA63E-F6A0-9CAD-1D8E-4F5CAB0BF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0162" y="4429181"/>
            <a:ext cx="1878100" cy="1878100"/>
          </a:xfrm>
          <a:prstGeom prst="rect">
            <a:avLst/>
          </a:prstGeom>
        </p:spPr>
      </p:pic>
    </p:spTree>
    <p:extLst>
      <p:ext uri="{BB962C8B-B14F-4D97-AF65-F5344CB8AC3E}">
        <p14:creationId xmlns:p14="http://schemas.microsoft.com/office/powerpoint/2010/main" val="131100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D1E0C-7208-96DE-694B-33403F545096}"/>
              </a:ext>
            </a:extLst>
          </p:cNvPr>
          <p:cNvPicPr>
            <a:picLocks noChangeAspect="1"/>
          </p:cNvPicPr>
          <p:nvPr/>
        </p:nvPicPr>
        <p:blipFill rotWithShape="1">
          <a:blip r:embed="rId3"/>
          <a:srcRect b="78925"/>
          <a:stretch/>
        </p:blipFill>
        <p:spPr>
          <a:xfrm>
            <a:off x="0" y="-47031"/>
            <a:ext cx="12192000" cy="1445342"/>
          </a:xfrm>
          <a:prstGeom prst="rect">
            <a:avLst/>
          </a:prstGeom>
        </p:spPr>
      </p:pic>
      <p:sp>
        <p:nvSpPr>
          <p:cNvPr id="5" name="矩形 4">
            <a:extLst>
              <a:ext uri="{FF2B5EF4-FFF2-40B4-BE49-F238E27FC236}">
                <a16:creationId xmlns:a16="http://schemas.microsoft.com/office/drawing/2014/main" id="{23B0A268-D346-5FA4-FBBD-152509EDFD00}"/>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进度汇报：样例对比（二）</a:t>
            </a:r>
            <a:endParaRPr lang="en-US" altLang="zh-CN" sz="3600" b="1" dirty="0">
              <a:solidFill>
                <a:schemeClr val="accent1">
                  <a:lumMod val="75000"/>
                </a:schemeClr>
              </a:solidFill>
            </a:endParaRPr>
          </a:p>
        </p:txBody>
      </p:sp>
      <p:sp>
        <p:nvSpPr>
          <p:cNvPr id="10" name="矩形 9"/>
          <p:cNvSpPr/>
          <p:nvPr/>
        </p:nvSpPr>
        <p:spPr>
          <a:xfrm>
            <a:off x="229130" y="1158973"/>
            <a:ext cx="11962869" cy="873572"/>
          </a:xfrm>
          <a:prstGeom prst="rect">
            <a:avLst/>
          </a:prstGeom>
        </p:spPr>
        <p:txBody>
          <a:bodyPr wrap="square">
            <a:spAutoFit/>
          </a:bodyPr>
          <a:lstStyle/>
          <a:p>
            <a:pPr marL="285750" lvl="0" indent="-285750" eaLnBrk="0" fontAlgn="base" hangingPunct="0">
              <a:lnSpc>
                <a:spcPct val="150000"/>
              </a:lnSpc>
              <a:spcBef>
                <a:spcPct val="0"/>
              </a:spcBef>
              <a:spcAft>
                <a:spcPct val="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 satellite image of a forest suffering from a wildfire in Portugal, with longitude of 8.2380 east longitude and latitude of 39.8043 north latitude, ground sampling distance of 0.47, cloud cover of 0, on July 29, 2017</a:t>
            </a:r>
          </a:p>
        </p:txBody>
      </p:sp>
      <p:sp>
        <p:nvSpPr>
          <p:cNvPr id="23" name="文本框 22">
            <a:extLst>
              <a:ext uri="{FF2B5EF4-FFF2-40B4-BE49-F238E27FC236}">
                <a16:creationId xmlns:a16="http://schemas.microsoft.com/office/drawing/2014/main" id="{1F4E64C8-EA7A-CCDA-7D0A-96BCE25B6BDB}"/>
              </a:ext>
            </a:extLst>
          </p:cNvPr>
          <p:cNvSpPr txBox="1"/>
          <p:nvPr/>
        </p:nvSpPr>
        <p:spPr>
          <a:xfrm>
            <a:off x="2083778" y="4020724"/>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V1</a:t>
            </a:r>
            <a:endParaRPr lang="zh-CN" altLang="en-US" sz="16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D15E6AB-0A8B-3842-C1E9-256E85459C7B}"/>
              </a:ext>
            </a:extLst>
          </p:cNvPr>
          <p:cNvSpPr txBox="1"/>
          <p:nvPr/>
        </p:nvSpPr>
        <p:spPr>
          <a:xfrm>
            <a:off x="4645446" y="403005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34BE3830-2ACD-6CA7-9325-2893D5D5E0C9}"/>
              </a:ext>
            </a:extLst>
          </p:cNvPr>
          <p:cNvSpPr txBox="1"/>
          <p:nvPr/>
        </p:nvSpPr>
        <p:spPr>
          <a:xfrm>
            <a:off x="9732575" y="4030056"/>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V3</a:t>
            </a:r>
            <a:endParaRPr lang="zh-CN" altLang="en-US" sz="16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3A087E7B-DC34-8F1C-E6D0-D5984F9E2797}"/>
              </a:ext>
            </a:extLst>
          </p:cNvPr>
          <p:cNvSpPr txBox="1"/>
          <p:nvPr/>
        </p:nvSpPr>
        <p:spPr>
          <a:xfrm>
            <a:off x="7173710" y="4040508"/>
            <a:ext cx="185929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XL</a:t>
            </a:r>
            <a:endParaRPr lang="zh-CN" altLang="en-US" sz="16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57BED952-005C-ED51-F97D-D2FDA4E1BB82}"/>
              </a:ext>
            </a:extLst>
          </p:cNvPr>
          <p:cNvSpPr txBox="1"/>
          <p:nvPr/>
        </p:nvSpPr>
        <p:spPr>
          <a:xfrm>
            <a:off x="344895" y="4973235"/>
            <a:ext cx="1491655"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incorporating metadata into text</a:t>
            </a:r>
          </a:p>
        </p:txBody>
      </p:sp>
      <p:sp>
        <p:nvSpPr>
          <p:cNvPr id="34" name="文本框 33">
            <a:extLst>
              <a:ext uri="{FF2B5EF4-FFF2-40B4-BE49-F238E27FC236}">
                <a16:creationId xmlns:a16="http://schemas.microsoft.com/office/drawing/2014/main" id="{90DD827D-5FC8-9D1D-BE71-5BFFBAAB20AD}"/>
              </a:ext>
            </a:extLst>
          </p:cNvPr>
          <p:cNvSpPr txBox="1"/>
          <p:nvPr/>
        </p:nvSpPr>
        <p:spPr>
          <a:xfrm>
            <a:off x="344895" y="2713360"/>
            <a:ext cx="171799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 without metadata</a:t>
            </a:r>
            <a:endParaRPr lang="zh-CN" altLang="en-US"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B62205FF-4938-F0A4-8895-C1F139D5EED7}"/>
              </a:ext>
            </a:extLst>
          </p:cNvPr>
          <p:cNvSpPr txBox="1"/>
          <p:nvPr/>
        </p:nvSpPr>
        <p:spPr>
          <a:xfrm>
            <a:off x="2108734" y="6359101"/>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V1</a:t>
            </a:r>
            <a:endParaRPr lang="zh-CN" altLang="en-US" sz="16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6B9A5867-4C71-E859-2558-4178F2CC08FD}"/>
              </a:ext>
            </a:extLst>
          </p:cNvPr>
          <p:cNvSpPr txBox="1"/>
          <p:nvPr/>
        </p:nvSpPr>
        <p:spPr>
          <a:xfrm>
            <a:off x="4670402" y="6353590"/>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V2</a:t>
            </a:r>
            <a:endParaRPr lang="zh-CN" altLang="en-US" sz="16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0E19BF9D-89C2-F632-0DD6-2240AC80D2A4}"/>
              </a:ext>
            </a:extLst>
          </p:cNvPr>
          <p:cNvSpPr txBox="1"/>
          <p:nvPr/>
        </p:nvSpPr>
        <p:spPr>
          <a:xfrm>
            <a:off x="9775107" y="6353590"/>
            <a:ext cx="183313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V3</a:t>
            </a:r>
            <a:endParaRPr lang="zh-CN" altLang="en-US" sz="16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62B2D359-3FFC-7722-8775-6A4803806522}"/>
              </a:ext>
            </a:extLst>
          </p:cNvPr>
          <p:cNvSpPr txBox="1"/>
          <p:nvPr/>
        </p:nvSpPr>
        <p:spPr>
          <a:xfrm>
            <a:off x="7198666" y="6364042"/>
            <a:ext cx="185929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Stable Diffusion XL</a:t>
            </a:r>
            <a:endParaRPr lang="zh-CN" altLang="en-US" sz="16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FB6BF6A-A134-A4BB-DAB0-C19C598468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2358" y="2092250"/>
            <a:ext cx="1878100" cy="1878100"/>
          </a:xfrm>
          <a:prstGeom prst="rect">
            <a:avLst/>
          </a:prstGeom>
        </p:spPr>
      </p:pic>
      <p:pic>
        <p:nvPicPr>
          <p:cNvPr id="11" name="图片 10">
            <a:extLst>
              <a:ext uri="{FF2B5EF4-FFF2-40B4-BE49-F238E27FC236}">
                <a16:creationId xmlns:a16="http://schemas.microsoft.com/office/drawing/2014/main" id="{8667BE95-3147-8B0A-9253-14EE63C0B8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7657" y="2086500"/>
            <a:ext cx="1883045" cy="1883045"/>
          </a:xfrm>
          <a:prstGeom prst="rect">
            <a:avLst/>
          </a:prstGeom>
        </p:spPr>
      </p:pic>
      <p:pic>
        <p:nvPicPr>
          <p:cNvPr id="17" name="图片 16">
            <a:extLst>
              <a:ext uri="{FF2B5EF4-FFF2-40B4-BE49-F238E27FC236}">
                <a16:creationId xmlns:a16="http://schemas.microsoft.com/office/drawing/2014/main" id="{9834047A-A6A1-FACE-613A-2281AD6D0F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2886" y="2093118"/>
            <a:ext cx="1883045" cy="1883045"/>
          </a:xfrm>
          <a:prstGeom prst="rect">
            <a:avLst/>
          </a:prstGeom>
        </p:spPr>
      </p:pic>
      <p:pic>
        <p:nvPicPr>
          <p:cNvPr id="21" name="图片 20">
            <a:extLst>
              <a:ext uri="{FF2B5EF4-FFF2-40B4-BE49-F238E27FC236}">
                <a16:creationId xmlns:a16="http://schemas.microsoft.com/office/drawing/2014/main" id="{BAF2231D-FD9C-7979-3701-96551E734B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1307" y="2084551"/>
            <a:ext cx="1878100" cy="1878100"/>
          </a:xfrm>
          <a:prstGeom prst="rect">
            <a:avLst/>
          </a:prstGeom>
        </p:spPr>
      </p:pic>
      <p:pic>
        <p:nvPicPr>
          <p:cNvPr id="29" name="图片 28">
            <a:extLst>
              <a:ext uri="{FF2B5EF4-FFF2-40B4-BE49-F238E27FC236}">
                <a16:creationId xmlns:a16="http://schemas.microsoft.com/office/drawing/2014/main" id="{451BEE92-0091-E88E-3B3A-FE4427D9CF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3533" y="4420615"/>
            <a:ext cx="1896931" cy="1896931"/>
          </a:xfrm>
          <a:prstGeom prst="rect">
            <a:avLst/>
          </a:prstGeom>
        </p:spPr>
      </p:pic>
      <p:pic>
        <p:nvPicPr>
          <p:cNvPr id="31" name="图片 30">
            <a:extLst>
              <a:ext uri="{FF2B5EF4-FFF2-40B4-BE49-F238E27FC236}">
                <a16:creationId xmlns:a16="http://schemas.microsoft.com/office/drawing/2014/main" id="{3345437E-5EE2-2648-60F8-CAA6AEB3A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2358" y="4413597"/>
            <a:ext cx="1903949" cy="1903949"/>
          </a:xfrm>
          <a:prstGeom prst="rect">
            <a:avLst/>
          </a:prstGeom>
        </p:spPr>
      </p:pic>
      <p:pic>
        <p:nvPicPr>
          <p:cNvPr id="35" name="图片 34">
            <a:extLst>
              <a:ext uri="{FF2B5EF4-FFF2-40B4-BE49-F238E27FC236}">
                <a16:creationId xmlns:a16="http://schemas.microsoft.com/office/drawing/2014/main" id="{8D5CFE88-3EB1-870A-8BF3-39E31E110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3710" y="4413597"/>
            <a:ext cx="1903949" cy="1903949"/>
          </a:xfrm>
          <a:prstGeom prst="rect">
            <a:avLst/>
          </a:prstGeom>
        </p:spPr>
      </p:pic>
      <p:pic>
        <p:nvPicPr>
          <p:cNvPr id="39" name="图片 38">
            <a:extLst>
              <a:ext uri="{FF2B5EF4-FFF2-40B4-BE49-F238E27FC236}">
                <a16:creationId xmlns:a16="http://schemas.microsoft.com/office/drawing/2014/main" id="{67CEDC22-493B-841D-F787-4A346D65E7E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07039" y="4413597"/>
            <a:ext cx="1903949" cy="1903949"/>
          </a:xfrm>
          <a:prstGeom prst="rect">
            <a:avLst/>
          </a:prstGeom>
        </p:spPr>
      </p:pic>
    </p:spTree>
    <p:extLst>
      <p:ext uri="{BB962C8B-B14F-4D97-AF65-F5344CB8AC3E}">
        <p14:creationId xmlns:p14="http://schemas.microsoft.com/office/powerpoint/2010/main" val="409033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476985" y="2714351"/>
            <a:ext cx="4556948" cy="1008189"/>
            <a:chOff x="4476985" y="2703555"/>
            <a:chExt cx="4556948" cy="1008189"/>
          </a:xfrm>
        </p:grpSpPr>
        <p:sp>
          <p:nvSpPr>
            <p:cNvPr id="8" name="文本框 7"/>
            <p:cNvSpPr txBox="1"/>
            <p:nvPr/>
          </p:nvSpPr>
          <p:spPr>
            <a:xfrm>
              <a:off x="4476985" y="2703555"/>
              <a:ext cx="4556948" cy="923330"/>
            </a:xfrm>
            <a:prstGeom prst="rect">
              <a:avLst/>
            </a:prstGeom>
            <a:noFill/>
          </p:spPr>
          <p:txBody>
            <a:bodyPr wrap="square" rtlCol="0" anchor="ctr">
              <a:spAutoFit/>
            </a:bodyPr>
            <a:lstStyle/>
            <a:p>
              <a:pPr algn="dist"/>
              <a:r>
                <a:rPr lang="zh-CN" altLang="en-US" sz="5400" b="1" dirty="0">
                  <a:solidFill>
                    <a:srgbClr val="1C4885"/>
                  </a:solidFill>
                  <a:latin typeface="微软雅黑" panose="020B0503020204020204" pitchFamily="34" charset="-122"/>
                </a:rPr>
                <a:t>下一阶段</a:t>
              </a:r>
            </a:p>
          </p:txBody>
        </p:sp>
        <p:cxnSp>
          <p:nvCxnSpPr>
            <p:cNvPr id="9" name="直接连接符 8"/>
            <p:cNvCxnSpPr/>
            <p:nvPr/>
          </p:nvCxnSpPr>
          <p:spPr>
            <a:xfrm>
              <a:off x="4604288" y="3711744"/>
              <a:ext cx="429417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0581005" y="789940"/>
            <a:ext cx="766445" cy="770255"/>
            <a:chOff x="8754" y="785"/>
            <a:chExt cx="1958" cy="1968"/>
          </a:xfrm>
        </p:grpSpPr>
        <p:sp>
          <p:nvSpPr>
            <p:cNvPr id="2" name="íṡḷîḍê"/>
            <p:cNvSpPr/>
            <p:nvPr/>
          </p:nvSpPr>
          <p:spPr bwMode="auto">
            <a:xfrm>
              <a:off x="9285" y="1408"/>
              <a:ext cx="897" cy="82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 name="íŝḻiḍè"/>
            <p:cNvSpPr/>
            <p:nvPr/>
          </p:nvSpPr>
          <p:spPr bwMode="auto">
            <a:xfrm>
              <a:off x="8856" y="1941"/>
              <a:ext cx="231" cy="183"/>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1" name="îS1iďê"/>
            <p:cNvSpPr/>
            <p:nvPr/>
          </p:nvSpPr>
          <p:spPr bwMode="auto">
            <a:xfrm>
              <a:off x="8918" y="2054"/>
              <a:ext cx="226" cy="176"/>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13" name="i$ḷíḓe"/>
            <p:cNvSpPr/>
            <p:nvPr/>
          </p:nvSpPr>
          <p:spPr bwMode="auto">
            <a:xfrm>
              <a:off x="8980" y="2173"/>
              <a:ext cx="226" cy="176"/>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1" name="îş1íḍé"/>
            <p:cNvSpPr/>
            <p:nvPr/>
          </p:nvSpPr>
          <p:spPr bwMode="auto">
            <a:xfrm>
              <a:off x="9070" y="2292"/>
              <a:ext cx="181" cy="131"/>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2" name="išḻïde"/>
            <p:cNvSpPr/>
            <p:nvPr/>
          </p:nvSpPr>
          <p:spPr bwMode="auto">
            <a:xfrm>
              <a:off x="9154" y="2322"/>
              <a:ext cx="148" cy="147"/>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3" name="ís1ïḓè"/>
            <p:cNvSpPr/>
            <p:nvPr/>
          </p:nvSpPr>
          <p:spPr bwMode="auto">
            <a:xfrm>
              <a:off x="9184" y="2361"/>
              <a:ext cx="181" cy="1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4" name="ïṩlïďê"/>
            <p:cNvSpPr/>
            <p:nvPr/>
          </p:nvSpPr>
          <p:spPr bwMode="auto">
            <a:xfrm>
              <a:off x="9313" y="2394"/>
              <a:ext cx="198" cy="21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5" name="íSliḋê"/>
            <p:cNvSpPr/>
            <p:nvPr/>
          </p:nvSpPr>
          <p:spPr bwMode="auto">
            <a:xfrm>
              <a:off x="9472" y="2458"/>
              <a:ext cx="140" cy="191"/>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6" name="ísļîdè"/>
            <p:cNvSpPr/>
            <p:nvPr/>
          </p:nvSpPr>
          <p:spPr bwMode="auto">
            <a:xfrm>
              <a:off x="9686" y="2463"/>
              <a:ext cx="112" cy="193"/>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7" name="îSlíḋé"/>
            <p:cNvSpPr/>
            <p:nvPr/>
          </p:nvSpPr>
          <p:spPr bwMode="auto">
            <a:xfrm>
              <a:off x="9815" y="2446"/>
              <a:ext cx="136" cy="1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8" name="íŝ1ïḓê"/>
            <p:cNvSpPr/>
            <p:nvPr/>
          </p:nvSpPr>
          <p:spPr bwMode="auto">
            <a:xfrm>
              <a:off x="9934" y="2411"/>
              <a:ext cx="79" cy="188"/>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29" name="ï$ľíḑè"/>
            <p:cNvSpPr/>
            <p:nvPr/>
          </p:nvSpPr>
          <p:spPr bwMode="auto">
            <a:xfrm>
              <a:off x="9962" y="2372"/>
              <a:ext cx="136" cy="205"/>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0" name="ïṧ1íḓè"/>
            <p:cNvSpPr/>
            <p:nvPr/>
          </p:nvSpPr>
          <p:spPr bwMode="auto">
            <a:xfrm>
              <a:off x="10086" y="2327"/>
              <a:ext cx="169" cy="193"/>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1" name="işļïḑê"/>
            <p:cNvSpPr/>
            <p:nvPr/>
          </p:nvSpPr>
          <p:spPr bwMode="auto">
            <a:xfrm>
              <a:off x="10165" y="2265"/>
              <a:ext cx="204" cy="193"/>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2" name="îŝ1îdé"/>
            <p:cNvSpPr/>
            <p:nvPr/>
          </p:nvSpPr>
          <p:spPr bwMode="auto">
            <a:xfrm>
              <a:off x="10262" y="2203"/>
              <a:ext cx="191" cy="152"/>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3" name="iṩlîḍe"/>
            <p:cNvSpPr/>
            <p:nvPr/>
          </p:nvSpPr>
          <p:spPr bwMode="auto">
            <a:xfrm>
              <a:off x="10324" y="2141"/>
              <a:ext cx="186" cy="107"/>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4" name="ïṣlíḋe"/>
            <p:cNvSpPr/>
            <p:nvPr/>
          </p:nvSpPr>
          <p:spPr bwMode="auto">
            <a:xfrm>
              <a:off x="10351" y="2027"/>
              <a:ext cx="204" cy="136"/>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5" name="ísļiďè"/>
            <p:cNvSpPr/>
            <p:nvPr/>
          </p:nvSpPr>
          <p:spPr bwMode="auto">
            <a:xfrm>
              <a:off x="9420" y="2186"/>
              <a:ext cx="97" cy="129"/>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6" name="íṡlïde"/>
            <p:cNvSpPr/>
            <p:nvPr/>
          </p:nvSpPr>
          <p:spPr bwMode="auto">
            <a:xfrm>
              <a:off x="9601" y="2230"/>
              <a:ext cx="85" cy="141"/>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7" name="iṩlide"/>
            <p:cNvSpPr/>
            <p:nvPr/>
          </p:nvSpPr>
          <p:spPr bwMode="auto">
            <a:xfrm>
              <a:off x="9775" y="2230"/>
              <a:ext cx="91" cy="148"/>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8" name="îs1ïde"/>
            <p:cNvSpPr/>
            <p:nvPr/>
          </p:nvSpPr>
          <p:spPr bwMode="auto">
            <a:xfrm>
              <a:off x="9934" y="2208"/>
              <a:ext cx="79" cy="141"/>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39" name="i$ľïḑe"/>
            <p:cNvSpPr/>
            <p:nvPr/>
          </p:nvSpPr>
          <p:spPr bwMode="auto">
            <a:xfrm>
              <a:off x="8868" y="1425"/>
              <a:ext cx="85" cy="57"/>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0" name="iŝļíḍè"/>
            <p:cNvSpPr/>
            <p:nvPr/>
          </p:nvSpPr>
          <p:spPr bwMode="auto">
            <a:xfrm>
              <a:off x="8940" y="1504"/>
              <a:ext cx="67" cy="47"/>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1" name="íṩḻîḋê"/>
            <p:cNvSpPr/>
            <p:nvPr/>
          </p:nvSpPr>
          <p:spPr bwMode="auto">
            <a:xfrm>
              <a:off x="8980" y="1301"/>
              <a:ext cx="248" cy="409"/>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2" name="íṡľiḑê"/>
            <p:cNvSpPr/>
            <p:nvPr/>
          </p:nvSpPr>
          <p:spPr bwMode="auto">
            <a:xfrm>
              <a:off x="9460" y="926"/>
              <a:ext cx="74" cy="74"/>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3" name="iṥļiḓe"/>
            <p:cNvSpPr/>
            <p:nvPr/>
          </p:nvSpPr>
          <p:spPr bwMode="auto">
            <a:xfrm>
              <a:off x="9432" y="1040"/>
              <a:ext cx="45" cy="62"/>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4" name="iŝ1îḋé"/>
            <p:cNvSpPr/>
            <p:nvPr/>
          </p:nvSpPr>
          <p:spPr bwMode="auto">
            <a:xfrm>
              <a:off x="9556" y="989"/>
              <a:ext cx="102" cy="97"/>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5" name="iṩḷiḓè"/>
            <p:cNvSpPr/>
            <p:nvPr/>
          </p:nvSpPr>
          <p:spPr bwMode="auto">
            <a:xfrm>
              <a:off x="9556" y="1080"/>
              <a:ext cx="95" cy="72"/>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6" name="îṥ1ïďé"/>
            <p:cNvSpPr/>
            <p:nvPr/>
          </p:nvSpPr>
          <p:spPr bwMode="auto">
            <a:xfrm>
              <a:off x="9358" y="1108"/>
              <a:ext cx="131" cy="181"/>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7" name="iSḷiḍé"/>
            <p:cNvSpPr/>
            <p:nvPr/>
          </p:nvSpPr>
          <p:spPr bwMode="auto">
            <a:xfrm>
              <a:off x="9912" y="989"/>
              <a:ext cx="231" cy="250"/>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8" name="îşļíďê"/>
            <p:cNvSpPr/>
            <p:nvPr/>
          </p:nvSpPr>
          <p:spPr bwMode="auto">
            <a:xfrm>
              <a:off x="10093" y="1216"/>
              <a:ext cx="55" cy="7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49" name="îš1íḍê"/>
            <p:cNvSpPr/>
            <p:nvPr/>
          </p:nvSpPr>
          <p:spPr bwMode="auto">
            <a:xfrm>
              <a:off x="10334" y="1385"/>
              <a:ext cx="52" cy="52"/>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0" name="íŝliḓê"/>
            <p:cNvSpPr/>
            <p:nvPr/>
          </p:nvSpPr>
          <p:spPr bwMode="auto">
            <a:xfrm>
              <a:off x="10250" y="1459"/>
              <a:ext cx="152" cy="154"/>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1" name="iṡļiḍe"/>
            <p:cNvSpPr/>
            <p:nvPr/>
          </p:nvSpPr>
          <p:spPr bwMode="auto">
            <a:xfrm>
              <a:off x="10312" y="1368"/>
              <a:ext cx="305" cy="188"/>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2" name="ï$ļïdé"/>
            <p:cNvSpPr/>
            <p:nvPr/>
          </p:nvSpPr>
          <p:spPr bwMode="auto">
            <a:xfrm>
              <a:off x="8754" y="785"/>
              <a:ext cx="1958" cy="1968"/>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3" name="íšlíḓe"/>
            <p:cNvSpPr/>
            <p:nvPr/>
          </p:nvSpPr>
          <p:spPr bwMode="auto">
            <a:xfrm>
              <a:off x="9194" y="1221"/>
              <a:ext cx="1085" cy="930"/>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sp>
          <p:nvSpPr>
            <p:cNvPr id="54" name="ïṣļïḍê"/>
            <p:cNvSpPr/>
            <p:nvPr/>
          </p:nvSpPr>
          <p:spPr bwMode="auto">
            <a:xfrm>
              <a:off x="10401" y="1914"/>
              <a:ext cx="210" cy="114"/>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solidFill>
              <a:srgbClr val="043D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accent1"/>
                </a:solidFill>
                <a:latin typeface="思源黑体 CN Regular" panose="020B0500000000000000" charset="-122"/>
                <a:ea typeface="思源黑体 CN Regular" panose="020B0500000000000000" charset="-122"/>
              </a:endParaRPr>
            </a:p>
          </p:txBody>
        </p:sp>
      </p:grpSp>
      <p:sp>
        <p:nvSpPr>
          <p:cNvPr id="14" name="椭圆 13"/>
          <p:cNvSpPr/>
          <p:nvPr/>
        </p:nvSpPr>
        <p:spPr>
          <a:xfrm>
            <a:off x="1939336" y="2420811"/>
            <a:ext cx="1592179" cy="1592179"/>
          </a:xfrm>
          <a:prstGeom prst="ellipse">
            <a:avLst/>
          </a:prstGeom>
          <a:solidFill>
            <a:srgbClr val="1F4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2</a:t>
            </a:r>
            <a:endParaRPr lang="zh-CN" altLang="en-US" sz="9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00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2526BE-01A7-82F5-6083-FFF14CDD1E3D}"/>
              </a:ext>
            </a:extLst>
          </p:cNvPr>
          <p:cNvPicPr>
            <a:picLocks noChangeAspect="1"/>
          </p:cNvPicPr>
          <p:nvPr/>
        </p:nvPicPr>
        <p:blipFill rotWithShape="1">
          <a:blip r:embed="rId3"/>
          <a:srcRect b="78925"/>
          <a:stretch/>
        </p:blipFill>
        <p:spPr>
          <a:xfrm>
            <a:off x="0" y="-50505"/>
            <a:ext cx="12192000" cy="1445342"/>
          </a:xfrm>
          <a:prstGeom prst="rect">
            <a:avLst/>
          </a:prstGeom>
        </p:spPr>
      </p:pic>
      <p:sp>
        <p:nvSpPr>
          <p:cNvPr id="6" name="矩形 5">
            <a:extLst>
              <a:ext uri="{FF2B5EF4-FFF2-40B4-BE49-F238E27FC236}">
                <a16:creationId xmlns:a16="http://schemas.microsoft.com/office/drawing/2014/main" id="{AE0BEF8B-9810-5916-6E79-EE67DE66724E}"/>
              </a:ext>
            </a:extLst>
          </p:cNvPr>
          <p:cNvSpPr/>
          <p:nvPr/>
        </p:nvSpPr>
        <p:spPr>
          <a:xfrm>
            <a:off x="497839" y="71718"/>
            <a:ext cx="11096513" cy="817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600" b="1" dirty="0">
                <a:solidFill>
                  <a:srgbClr val="1B4975"/>
                </a:solidFill>
                <a:latin typeface="+mn-ea"/>
              </a:rPr>
              <a:t>下一阶段</a:t>
            </a:r>
            <a:endParaRPr lang="en-US" altLang="zh-CN" sz="3600" b="1" dirty="0">
              <a:solidFill>
                <a:srgbClr val="1B4975"/>
              </a:solidFill>
              <a:latin typeface="+mn-ea"/>
            </a:endParaRPr>
          </a:p>
        </p:txBody>
      </p:sp>
      <p:sp>
        <p:nvSpPr>
          <p:cNvPr id="8" name="矩形 7"/>
          <p:cNvSpPr/>
          <p:nvPr/>
        </p:nvSpPr>
        <p:spPr>
          <a:xfrm>
            <a:off x="407334" y="1517060"/>
            <a:ext cx="11784665" cy="4657685"/>
          </a:xfrm>
          <a:prstGeom prst="rect">
            <a:avLst/>
          </a:prstGeom>
        </p:spPr>
        <p:txBody>
          <a:bodyPr wrap="square">
            <a:spAutoFit/>
          </a:bodyPr>
          <a:lstStyle/>
          <a:p>
            <a:pPr lvl="0" eaLnBrk="0" fontAlgn="base" hangingPunct="0">
              <a:lnSpc>
                <a:spcPct val="150000"/>
              </a:lnSpc>
              <a:spcBef>
                <a:spcPct val="0"/>
              </a:spcBef>
              <a:spcAft>
                <a:spcPct val="0"/>
              </a:spcAft>
            </a:pPr>
            <a:r>
              <a:rPr lang="en-US" altLang="zh-CN" b="1" dirty="0">
                <a:latin typeface="Arial" panose="020B0604020202020204" pitchFamily="34" charset="0"/>
              </a:rPr>
              <a:t>1.</a:t>
            </a:r>
            <a:r>
              <a:rPr lang="zh-CN" altLang="en-US" b="1" dirty="0">
                <a:latin typeface="Arial" panose="020B0604020202020204" pitchFamily="34" charset="0"/>
              </a:rPr>
              <a:t>继续进行模型部署</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实现</a:t>
            </a:r>
            <a:r>
              <a:rPr lang="en-US" altLang="zh-CN" dirty="0" err="1">
                <a:latin typeface="Arial" panose="020B0604020202020204" pitchFamily="34" charset="0"/>
              </a:rPr>
              <a:t>DiffusionSat</a:t>
            </a:r>
            <a:r>
              <a:rPr lang="zh-CN" altLang="en-US" dirty="0">
                <a:latin typeface="Arial" panose="020B0604020202020204" pitchFamily="34" charset="0"/>
              </a:rPr>
              <a:t>图生图的功能</a:t>
            </a:r>
            <a:r>
              <a:rPr lang="zh-CN" altLang="zh-CN" dirty="0">
                <a:latin typeface="Arial" panose="020B0604020202020204" pitchFamily="34" charset="0"/>
              </a:rPr>
              <a:t>。</a:t>
            </a:r>
          </a:p>
          <a:p>
            <a:pPr marL="285750" indent="-285750" eaLnBrk="0" fontAlgn="base" hangingPunct="0">
              <a:lnSpc>
                <a:spcPct val="150000"/>
              </a:lnSpc>
              <a:spcBef>
                <a:spcPct val="0"/>
              </a:spcBef>
              <a:spcAft>
                <a:spcPts val="1200"/>
              </a:spcAft>
              <a:buFont typeface="Wingdings" panose="05000000000000000000" pitchFamily="2" charset="2"/>
              <a:buChar char="Ø"/>
            </a:pPr>
            <a:r>
              <a:rPr lang="zh-CN" altLang="en-US" dirty="0">
                <a:latin typeface="Arial" panose="020B0604020202020204" pitchFamily="34" charset="0"/>
              </a:rPr>
              <a:t>在服务器端继续部署各版本</a:t>
            </a:r>
            <a:r>
              <a:rPr lang="en-US" altLang="zh-CN" dirty="0">
                <a:latin typeface="Arial" panose="020B0604020202020204" pitchFamily="34" charset="0"/>
              </a:rPr>
              <a:t>Stable Diffusion</a:t>
            </a:r>
            <a:r>
              <a:rPr lang="zh-CN" altLang="zh-CN" dirty="0">
                <a:latin typeface="Arial" panose="020B0604020202020204" pitchFamily="34" charset="0"/>
              </a:rPr>
              <a:t>。</a:t>
            </a:r>
            <a:endParaRPr lang="en-US" altLang="zh-CN" dirty="0">
              <a:latin typeface="Arial" panose="020B0604020202020204" pitchFamily="34" charset="0"/>
            </a:endParaRPr>
          </a:p>
          <a:p>
            <a:pPr eaLnBrk="0" fontAlgn="base" hangingPunct="0">
              <a:lnSpc>
                <a:spcPct val="150000"/>
              </a:lnSpc>
              <a:spcBef>
                <a:spcPct val="0"/>
              </a:spcBef>
              <a:spcAft>
                <a:spcPct val="0"/>
              </a:spcAft>
            </a:pPr>
            <a:r>
              <a:rPr lang="en-US" altLang="zh-CN" b="1" dirty="0">
                <a:latin typeface="Arial" panose="020B0604020202020204" pitchFamily="34" charset="0"/>
              </a:rPr>
              <a:t>2.</a:t>
            </a:r>
            <a:r>
              <a:rPr lang="zh-CN" altLang="en-US" b="1" dirty="0">
                <a:latin typeface="Arial" panose="020B0604020202020204" pitchFamily="34" charset="0"/>
              </a:rPr>
              <a:t>批量生成图像</a:t>
            </a:r>
            <a:endParaRPr lang="zh-CN" altLang="zh-CN"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尝试将指定目录下的所有图片依次作为图生图任务的参考图来生成对应的新图</a:t>
            </a:r>
            <a:r>
              <a:rPr lang="zh-CN" altLang="zh-CN" dirty="0">
                <a:latin typeface="Arial" panose="020B0604020202020204" pitchFamily="34" charset="0"/>
              </a:rPr>
              <a:t>。</a:t>
            </a:r>
            <a:endParaRPr lang="en-US" altLang="zh-CN" dirty="0">
              <a:latin typeface="Arial" panose="020B0604020202020204" pitchFamily="34" charset="0"/>
            </a:endParaRPr>
          </a:p>
          <a:p>
            <a:pPr marL="285750" lvl="0" indent="-285750" eaLnBrk="0" fontAlgn="base" hangingPunct="0">
              <a:lnSpc>
                <a:spcPct val="150000"/>
              </a:lnSpc>
              <a:spcBef>
                <a:spcPct val="0"/>
              </a:spcBef>
              <a:spcAft>
                <a:spcPts val="1200"/>
              </a:spcAft>
              <a:buFont typeface="Wingdings" panose="05000000000000000000" pitchFamily="2" charset="2"/>
              <a:buChar char="Ø"/>
            </a:pPr>
            <a:r>
              <a:rPr lang="zh-CN" altLang="en-US" dirty="0">
                <a:latin typeface="Arial" panose="020B0604020202020204" pitchFamily="34" charset="0"/>
              </a:rPr>
              <a:t>同时实现</a:t>
            </a:r>
            <a:r>
              <a:rPr lang="en-US" altLang="zh-CN" dirty="0">
                <a:latin typeface="Arial" panose="020B0604020202020204" pitchFamily="34" charset="0"/>
              </a:rPr>
              <a:t>metadata</a:t>
            </a:r>
            <a:r>
              <a:rPr lang="zh-CN" altLang="en-US" dirty="0">
                <a:latin typeface="Arial" panose="020B0604020202020204" pitchFamily="34" charset="0"/>
              </a:rPr>
              <a:t>的批量导入。</a:t>
            </a:r>
            <a:endParaRPr lang="zh-CN" altLang="zh-CN" dirty="0">
              <a:latin typeface="Arial" panose="020B0604020202020204" pitchFamily="34" charset="0"/>
            </a:endParaRPr>
          </a:p>
          <a:p>
            <a:pPr lvl="0" eaLnBrk="0" fontAlgn="base" hangingPunct="0">
              <a:lnSpc>
                <a:spcPct val="150000"/>
              </a:lnSpc>
              <a:spcBef>
                <a:spcPct val="0"/>
              </a:spcBef>
              <a:spcAft>
                <a:spcPct val="0"/>
              </a:spcAft>
            </a:pPr>
            <a:r>
              <a:rPr lang="en-US" altLang="zh-CN" b="1" dirty="0">
                <a:latin typeface="Arial" panose="020B0604020202020204" pitchFamily="34" charset="0"/>
              </a:rPr>
              <a:t>3.</a:t>
            </a:r>
            <a:r>
              <a:rPr lang="zh-CN" altLang="en-US" b="1" dirty="0">
                <a:latin typeface="Arial" panose="020B0604020202020204" pitchFamily="34" charset="0"/>
              </a:rPr>
              <a:t>通过</a:t>
            </a:r>
            <a:r>
              <a:rPr lang="en-US" altLang="zh-CN" b="1" dirty="0" err="1">
                <a:latin typeface="Arial" panose="020B0604020202020204" pitchFamily="34" charset="0"/>
              </a:rPr>
              <a:t>DiffusionSat</a:t>
            </a:r>
            <a:r>
              <a:rPr lang="zh-CN" altLang="en-US" b="1" dirty="0">
                <a:latin typeface="Arial" panose="020B0604020202020204" pitchFamily="34" charset="0"/>
              </a:rPr>
              <a:t>生成遥感影像（条件微调版本）</a:t>
            </a:r>
            <a:endParaRPr lang="zh-CN" altLang="zh-CN" dirty="0">
              <a:latin typeface="Arial" panose="020B0604020202020204" pitchFamily="34" charset="0"/>
            </a:endParaRPr>
          </a:p>
          <a:p>
            <a:pPr marL="285750" lvl="0" indent="-285750" eaLnBrk="0" fontAlgn="base" hangingPunct="0">
              <a:lnSpc>
                <a:spcPct val="150000"/>
              </a:lnSpc>
              <a:spcBef>
                <a:spcPct val="0"/>
              </a:spcBef>
              <a:spcAft>
                <a:spcPts val="1200"/>
              </a:spcAft>
              <a:buFont typeface="Wingdings" panose="05000000000000000000" pitchFamily="2" charset="2"/>
              <a:buChar char="Ø"/>
            </a:pPr>
            <a:r>
              <a:rPr lang="zh-CN" altLang="en-US" dirty="0">
                <a:latin typeface="Arial" panose="020B0604020202020204" pitchFamily="34" charset="0"/>
              </a:rPr>
              <a:t>结合</a:t>
            </a:r>
            <a:r>
              <a:rPr lang="en-US" altLang="zh-CN" dirty="0" err="1">
                <a:latin typeface="Arial" panose="020B0604020202020204" pitchFamily="34" charset="0"/>
              </a:rPr>
              <a:t>xBD</a:t>
            </a:r>
            <a:r>
              <a:rPr lang="zh-CN" altLang="en-US" dirty="0">
                <a:latin typeface="Arial" panose="020B0604020202020204" pitchFamily="34" charset="0"/>
              </a:rPr>
              <a:t>数据集以及</a:t>
            </a:r>
            <a:r>
              <a:rPr lang="en-US" altLang="zh-CN" dirty="0">
                <a:latin typeface="Arial" panose="020B0604020202020204" pitchFamily="34" charset="0"/>
              </a:rPr>
              <a:t>Control Net</a:t>
            </a:r>
            <a:r>
              <a:rPr lang="zh-CN" altLang="en-US" dirty="0">
                <a:latin typeface="Arial" panose="020B0604020202020204" pitchFamily="34" charset="0"/>
              </a:rPr>
              <a:t>对</a:t>
            </a:r>
            <a:r>
              <a:rPr lang="en-US" altLang="zh-CN" dirty="0" err="1">
                <a:latin typeface="Arial" panose="020B0604020202020204" pitchFamily="34" charset="0"/>
              </a:rPr>
              <a:t>DiffusionSat</a:t>
            </a:r>
            <a:r>
              <a:rPr lang="zh-CN" altLang="en-US" dirty="0">
                <a:latin typeface="Arial" panose="020B0604020202020204" pitchFamily="34" charset="0"/>
              </a:rPr>
              <a:t>进行条件控制微调</a:t>
            </a:r>
            <a:r>
              <a:rPr lang="zh-CN" altLang="zh-CN" dirty="0">
                <a:latin typeface="Arial" panose="020B0604020202020204" pitchFamily="34" charset="0"/>
              </a:rPr>
              <a:t>。</a:t>
            </a:r>
            <a:endParaRPr lang="en-US" altLang="zh-CN" dirty="0">
              <a:latin typeface="Arial" panose="020B0604020202020204" pitchFamily="34" charset="0"/>
            </a:endParaRPr>
          </a:p>
          <a:p>
            <a:pPr lvl="0" eaLnBrk="0" fontAlgn="base" hangingPunct="0">
              <a:lnSpc>
                <a:spcPct val="150000"/>
              </a:lnSpc>
              <a:spcBef>
                <a:spcPct val="0"/>
              </a:spcBef>
              <a:spcAft>
                <a:spcPct val="0"/>
              </a:spcAft>
            </a:pPr>
            <a:r>
              <a:rPr lang="en-US" altLang="zh-CN" b="1" dirty="0">
                <a:latin typeface="Arial" panose="020B0604020202020204" pitchFamily="34" charset="0"/>
              </a:rPr>
              <a:t>4.</a:t>
            </a:r>
            <a:r>
              <a:rPr lang="zh-CN" altLang="en-US" b="1" dirty="0">
                <a:latin typeface="Arial" panose="020B0604020202020204" pitchFamily="34" charset="0"/>
              </a:rPr>
              <a:t>模型对比分析</a:t>
            </a:r>
            <a:endParaRPr lang="en-US" altLang="zh-CN" b="1" dirty="0">
              <a:latin typeface="Arial" panose="020B0604020202020204" pitchFamily="34" charset="0"/>
            </a:endParaRPr>
          </a:p>
          <a:p>
            <a:pPr marL="285750" lvl="0" indent="-285750"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通过</a:t>
            </a:r>
            <a:r>
              <a:rPr lang="en-US" altLang="zh-CN" dirty="0">
                <a:latin typeface="Arial" panose="020B0604020202020204" pitchFamily="34" charset="0"/>
              </a:rPr>
              <a:t>FID</a:t>
            </a:r>
            <a:r>
              <a:rPr lang="zh-CN" altLang="en-US" dirty="0">
                <a:latin typeface="Arial" panose="020B0604020202020204" pitchFamily="34" charset="0"/>
              </a:rPr>
              <a:t>、</a:t>
            </a:r>
            <a:r>
              <a:rPr lang="en-US" altLang="zh-CN" dirty="0">
                <a:latin typeface="Arial" panose="020B0604020202020204" pitchFamily="34" charset="0"/>
              </a:rPr>
              <a:t>CLIP-Score</a:t>
            </a:r>
            <a:r>
              <a:rPr lang="zh-CN" altLang="en-US" dirty="0">
                <a:latin typeface="Arial" panose="020B0604020202020204" pitchFamily="34" charset="0"/>
              </a:rPr>
              <a:t>、</a:t>
            </a:r>
            <a:r>
              <a:rPr lang="en-US" altLang="zh-CN" dirty="0">
                <a:latin typeface="Arial" panose="020B0604020202020204" pitchFamily="34" charset="0"/>
              </a:rPr>
              <a:t>SSIM</a:t>
            </a:r>
            <a:r>
              <a:rPr lang="zh-CN" altLang="en-US" dirty="0">
                <a:latin typeface="Arial" panose="020B0604020202020204" pitchFamily="34" charset="0"/>
              </a:rPr>
              <a:t>、</a:t>
            </a:r>
            <a:r>
              <a:rPr lang="en-US" altLang="zh-CN" dirty="0">
                <a:latin typeface="Arial" panose="020B0604020202020204" pitchFamily="34" charset="0"/>
              </a:rPr>
              <a:t>PSNR</a:t>
            </a:r>
            <a:r>
              <a:rPr lang="zh-CN" altLang="en-US" dirty="0">
                <a:latin typeface="Arial" panose="020B0604020202020204" pitchFamily="34" charset="0"/>
              </a:rPr>
              <a:t>等指标评价不同模型对灾后遥感影像的生成能力。</a:t>
            </a:r>
            <a:endParaRPr lang="zh-CN" altLang="zh-CN" dirty="0">
              <a:latin typeface="Arial" panose="020B0604020202020204" pitchFamily="34" charset="0"/>
            </a:endParaRPr>
          </a:p>
        </p:txBody>
      </p:sp>
    </p:spTree>
    <p:extLst>
      <p:ext uri="{BB962C8B-B14F-4D97-AF65-F5344CB8AC3E}">
        <p14:creationId xmlns:p14="http://schemas.microsoft.com/office/powerpoint/2010/main" val="15080512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5138</TotalTime>
  <Words>588</Words>
  <Application>Microsoft Office PowerPoint</Application>
  <PresentationFormat>宽屏</PresentationFormat>
  <Paragraphs>81</Paragraphs>
  <Slides>10</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-apple-system</vt:lpstr>
      <vt:lpstr>等线</vt:lpstr>
      <vt:lpstr>华文行楷</vt:lpstr>
      <vt:lpstr>思源黑体 CN Regular</vt:lpstr>
      <vt:lpstr>微软雅黑</vt:lpstr>
      <vt:lpstr>Arial</vt:lpstr>
      <vt:lpstr>Calibri</vt:lpstr>
      <vt:lpstr>Times New Roman</vt:lpstr>
      <vt:lpstr>Wingdings</vt:lpstr>
      <vt:lpstr>Office 主题</vt:lpstr>
      <vt:lpstr>浙江大学地球科学学院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浙江大学地球科学学院</dc:title>
  <dc:creator>Zera</dc:creator>
  <cp:lastModifiedBy>yitong shen</cp:lastModifiedBy>
  <cp:revision>185</cp:revision>
  <dcterms:created xsi:type="dcterms:W3CDTF">2023-03-26T07:03:03Z</dcterms:created>
  <dcterms:modified xsi:type="dcterms:W3CDTF">2024-07-10T08:16:30Z</dcterms:modified>
</cp:coreProperties>
</file>